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  <p:sldMasterId id="2147483672" r:id="rId2"/>
  </p:sldMasterIdLst>
  <p:notesMasterIdLst>
    <p:notesMasterId r:id="rId38"/>
  </p:notesMasterIdLst>
  <p:sldIdLst>
    <p:sldId id="294" r:id="rId3"/>
    <p:sldId id="300" r:id="rId4"/>
    <p:sldId id="258" r:id="rId5"/>
    <p:sldId id="260" r:id="rId6"/>
    <p:sldId id="261" r:id="rId7"/>
    <p:sldId id="30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307" r:id="rId19"/>
    <p:sldId id="275" r:id="rId20"/>
    <p:sldId id="304" r:id="rId21"/>
    <p:sldId id="277" r:id="rId22"/>
    <p:sldId id="278" r:id="rId23"/>
    <p:sldId id="279" r:id="rId24"/>
    <p:sldId id="280" r:id="rId25"/>
    <p:sldId id="281" r:id="rId26"/>
    <p:sldId id="302" r:id="rId27"/>
    <p:sldId id="283" r:id="rId28"/>
    <p:sldId id="284" r:id="rId29"/>
    <p:sldId id="285" r:id="rId30"/>
    <p:sldId id="305" r:id="rId31"/>
    <p:sldId id="288" r:id="rId32"/>
    <p:sldId id="289" r:id="rId33"/>
    <p:sldId id="290" r:id="rId34"/>
    <p:sldId id="291" r:id="rId35"/>
    <p:sldId id="292" r:id="rId36"/>
    <p:sldId id="293" r:id="rId37"/>
  </p:sldIdLst>
  <p:sldSz cx="12192000" cy="6858000"/>
  <p:notesSz cx="12192000" cy="6858000"/>
  <p:embeddedFontLst>
    <p:embeddedFont>
      <p:font typeface="Pretendard" panose="020B0600000101010101" charset="-127"/>
      <p:regular r:id="rId39"/>
      <p:bold r:id="rId40"/>
    </p:embeddedFont>
    <p:embeddedFont>
      <p:font typeface="Pretendard Black" panose="020B0600000101010101" charset="-127"/>
      <p:bold r:id="rId41"/>
    </p:embeddedFont>
    <p:embeddedFont>
      <p:font typeface="Pretendard Bold" panose="020B0600000101010101" charset="-127"/>
      <p:bold r:id="rId42"/>
    </p:embeddedFont>
    <p:embeddedFont>
      <p:font typeface="Pretendard ExtraBold" panose="020B0600000101010101" charset="-127"/>
      <p:bold r:id="rId43"/>
    </p:embeddedFont>
    <p:embeddedFont>
      <p:font typeface="Pretendard Light" panose="020B0600000101010101" charset="-127"/>
      <p:regular r:id="rId44"/>
    </p:embeddedFont>
    <p:embeddedFont>
      <p:font typeface="Pretendard Medium" panose="020B0600000101010101" charset="-127"/>
      <p:regular r:id="rId45"/>
    </p:embeddedFont>
    <p:embeddedFont>
      <p:font typeface="Pretendard SemiBold" panose="020B0600000101010101" charset="-127"/>
      <p:bold r:id="rId46"/>
    </p:embeddedFont>
    <p:embeddedFont>
      <p:font typeface="DIN Pro Black" panose="020B0600000101010101" charset="0"/>
      <p:bold r:id="rId47"/>
      <p:boldItalic r:id="rId48"/>
    </p:embeddedFont>
    <p:embeddedFont>
      <p:font typeface="DIN Pro Bold" panose="020B0600000101010101" charset="0"/>
      <p:bold r:id="rId49"/>
      <p:boldItalic r:id="rId50"/>
    </p:embeddedFont>
    <p:embeddedFont>
      <p:font typeface="DIN Pro Light" panose="020B0600000101010101" charset="0"/>
      <p:regular r:id="rId51"/>
      <p:italic r:id="rId52"/>
    </p:embeddedFont>
    <p:embeddedFont>
      <p:font typeface="DIN Pro Medium" panose="020B0600000101010101" charset="0"/>
      <p:regular r:id="rId53"/>
      <p:italic r:id="rId54"/>
    </p:embeddedFont>
    <p:embeddedFont>
      <p:font typeface="DIN Pro Regular" panose="020B0504020101020102" charset="0"/>
      <p:regular r:id="rId55"/>
      <p:italic r:id="rId56"/>
    </p:embeddedFont>
    <p:embeddedFont>
      <p:font typeface="Mont ExtraLight DEMO" panose="020B0600000101010101" charset="0"/>
      <p:regular r:id="rId57"/>
    </p:embeddedFont>
    <p:embeddedFont>
      <p:font typeface="Mont Heavy DEMO" panose="020B0600000101010101" charset="0"/>
      <p:bold r:id="rId58"/>
    </p:embeddedFont>
    <p:embeddedFont>
      <p:font typeface="Montserrat" panose="00000500000000000000" pitchFamily="2" charset="0"/>
      <p:regular r:id="rId59"/>
      <p:bold r:id="rId60"/>
      <p:italic r:id="rId61"/>
      <p:boldItalic r:id="rId62"/>
    </p:embeddedFont>
    <p:embeddedFont>
      <p:font typeface="Tahoma" panose="020B0604030504040204" pitchFamily="34" charset="0"/>
      <p:regular r:id="rId63"/>
      <p:bold r:id="rId64"/>
    </p:embeddedFont>
    <p:embeddedFont>
      <p:font typeface="맑은 고딕" panose="020B0503020000020004" pitchFamily="50" charset="-127"/>
      <p:regular r:id="rId65"/>
      <p:bold r:id="rId6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50F"/>
    <a:srgbClr val="F7AB00"/>
    <a:srgbClr val="A87400"/>
    <a:srgbClr val="FFF2D5"/>
    <a:srgbClr val="FFE7B3"/>
    <a:srgbClr val="FCE5E4"/>
    <a:srgbClr val="695F69"/>
    <a:srgbClr val="E71F18"/>
    <a:srgbClr val="004BBA"/>
    <a:srgbClr val="2AA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242" autoAdjust="0"/>
  </p:normalViewPr>
  <p:slideViewPr>
    <p:cSldViewPr>
      <p:cViewPr varScale="1">
        <p:scale>
          <a:sx n="110" d="100"/>
          <a:sy n="110" d="100"/>
        </p:scale>
        <p:origin x="137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130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63" Type="http://schemas.openxmlformats.org/officeDocument/2006/relationships/font" Target="fonts/font25.fntdata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66" Type="http://schemas.openxmlformats.org/officeDocument/2006/relationships/font" Target="fonts/font28.fntdata"/><Relationship Id="rId5" Type="http://schemas.openxmlformats.org/officeDocument/2006/relationships/slide" Target="slides/slide3.xml"/><Relationship Id="rId61" Type="http://schemas.openxmlformats.org/officeDocument/2006/relationships/font" Target="fonts/font2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font" Target="fonts/font26.fntdata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1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font" Target="fonts/font24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openxmlformats.org/officeDocument/2006/relationships/font" Target="fonts/font2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.fntdata"/><Relationship Id="rId34" Type="http://schemas.openxmlformats.org/officeDocument/2006/relationships/slide" Target="slides/slide32.xml"/><Relationship Id="rId50" Type="http://schemas.openxmlformats.org/officeDocument/2006/relationships/font" Target="fonts/font12.fntdata"/><Relationship Id="rId55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624AB-B5C8-4664-9B34-675856020312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9A7FD-7955-418D-B149-FE2C3C1065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691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A7FD-7955-418D-B149-FE2C3C10651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154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A7FD-7955-418D-B149-FE2C3C10651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118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A7FD-7955-418D-B149-FE2C3C10651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688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A7FD-7955-418D-B149-FE2C3C10651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670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A7FD-7955-418D-B149-FE2C3C10651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162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709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138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796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465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020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904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135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76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115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826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137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302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4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988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484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728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068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236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9A7FD-7955-418D-B149-FE2C3C10651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1842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9A7FD-7955-418D-B149-FE2C3C10651E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20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6E2F7F95-54C9-4A4D-A733-2CF393D87A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90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D86E198-3E22-40C1-A011-452355F46EF3}"/>
              </a:ext>
            </a:extLst>
          </p:cNvPr>
          <p:cNvSpPr/>
          <p:nvPr userDrawn="1"/>
        </p:nvSpPr>
        <p:spPr>
          <a:xfrm>
            <a:off x="3048761" y="1911692"/>
            <a:ext cx="6094730" cy="3034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1650713-B1CE-4453-A583-B0690DC92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"/>
            <a:ext cx="12192000" cy="68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6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EEB853C1-52CB-414B-A0C0-131605D8FD9A}"/>
              </a:ext>
            </a:extLst>
          </p:cNvPr>
          <p:cNvGrpSpPr/>
          <p:nvPr userDrawn="1"/>
        </p:nvGrpSpPr>
        <p:grpSpPr>
          <a:xfrm>
            <a:off x="359994" y="0"/>
            <a:ext cx="180340" cy="6858350"/>
            <a:chOff x="359994" y="0"/>
            <a:chExt cx="180340" cy="6858350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D497BC8F-1BC7-422F-B472-156D3B404E91}"/>
                </a:ext>
              </a:extLst>
            </p:cNvPr>
            <p:cNvSpPr/>
            <p:nvPr/>
          </p:nvSpPr>
          <p:spPr>
            <a:xfrm>
              <a:off x="359994" y="0"/>
              <a:ext cx="180340" cy="4824095"/>
            </a:xfrm>
            <a:custGeom>
              <a:avLst/>
              <a:gdLst/>
              <a:ahLst/>
              <a:cxnLst/>
              <a:rect l="l" t="t" r="r" b="b"/>
              <a:pathLst>
                <a:path w="180340" h="4824095">
                  <a:moveTo>
                    <a:pt x="0" y="4823993"/>
                  </a:moveTo>
                  <a:lnTo>
                    <a:pt x="179997" y="4823993"/>
                  </a:lnTo>
                  <a:lnTo>
                    <a:pt x="179997" y="0"/>
                  </a:lnTo>
                  <a:lnTo>
                    <a:pt x="0" y="0"/>
                  </a:lnTo>
                  <a:lnTo>
                    <a:pt x="0" y="4823993"/>
                  </a:lnTo>
                  <a:close/>
                </a:path>
              </a:pathLst>
            </a:custGeom>
            <a:solidFill>
              <a:srgbClr val="004B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1F16D2BF-1857-4757-8013-E44CC7AFCBC7}"/>
                </a:ext>
              </a:extLst>
            </p:cNvPr>
            <p:cNvSpPr/>
            <p:nvPr/>
          </p:nvSpPr>
          <p:spPr>
            <a:xfrm>
              <a:off x="450000" y="6013800"/>
              <a:ext cx="0" cy="844550"/>
            </a:xfrm>
            <a:custGeom>
              <a:avLst/>
              <a:gdLst/>
              <a:ahLst/>
              <a:cxnLst/>
              <a:rect l="l" t="t" r="r" b="b"/>
              <a:pathLst>
                <a:path h="844550">
                  <a:moveTo>
                    <a:pt x="0" y="0"/>
                  </a:moveTo>
                  <a:lnTo>
                    <a:pt x="0" y="844194"/>
                  </a:lnTo>
                </a:path>
              </a:pathLst>
            </a:custGeom>
            <a:ln w="317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A50AFD9-2CA6-449A-B257-0350BEB65481}"/>
                </a:ext>
              </a:extLst>
            </p:cNvPr>
            <p:cNvGrpSpPr/>
            <p:nvPr/>
          </p:nvGrpSpPr>
          <p:grpSpPr>
            <a:xfrm>
              <a:off x="390998" y="4931998"/>
              <a:ext cx="118745" cy="974314"/>
              <a:chOff x="390998" y="4931998"/>
              <a:chExt cx="118745" cy="974314"/>
            </a:xfrm>
          </p:grpSpPr>
          <p:sp>
            <p:nvSpPr>
              <p:cNvPr id="11" name="object 35">
                <a:extLst>
                  <a:ext uri="{FF2B5EF4-FFF2-40B4-BE49-F238E27FC236}">
                    <a16:creationId xmlns:a16="http://schemas.microsoft.com/office/drawing/2014/main" id="{890FE6F0-E78B-4A18-9F41-D7EEA50FEA4C}"/>
                  </a:ext>
                </a:extLst>
              </p:cNvPr>
              <p:cNvSpPr/>
              <p:nvPr/>
            </p:nvSpPr>
            <p:spPr>
              <a:xfrm>
                <a:off x="393678" y="4931998"/>
                <a:ext cx="115455" cy="16004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36">
                <a:extLst>
                  <a:ext uri="{FF2B5EF4-FFF2-40B4-BE49-F238E27FC236}">
                    <a16:creationId xmlns:a16="http://schemas.microsoft.com/office/drawing/2014/main" id="{B8EB84DE-F16E-44CF-A6C1-4786354FD445}"/>
                  </a:ext>
                </a:extLst>
              </p:cNvPr>
              <p:cNvSpPr/>
              <p:nvPr/>
            </p:nvSpPr>
            <p:spPr>
              <a:xfrm>
                <a:off x="390998" y="5114636"/>
                <a:ext cx="118745" cy="167005"/>
              </a:xfrm>
              <a:custGeom>
                <a:avLst/>
                <a:gdLst/>
                <a:ahLst/>
                <a:cxnLst/>
                <a:rect l="l" t="t" r="r" b="b"/>
                <a:pathLst>
                  <a:path w="118745" h="167004">
                    <a:moveTo>
                      <a:pt x="118135" y="0"/>
                    </a:moveTo>
                    <a:lnTo>
                      <a:pt x="2679" y="0"/>
                    </a:lnTo>
                    <a:lnTo>
                      <a:pt x="2679" y="25552"/>
                    </a:lnTo>
                    <a:lnTo>
                      <a:pt x="80073" y="25552"/>
                    </a:lnTo>
                    <a:lnTo>
                      <a:pt x="4914" y="73812"/>
                    </a:lnTo>
                    <a:lnTo>
                      <a:pt x="3467" y="74764"/>
                    </a:lnTo>
                    <a:lnTo>
                      <a:pt x="2336" y="76022"/>
                    </a:lnTo>
                    <a:lnTo>
                      <a:pt x="1422" y="77520"/>
                    </a:lnTo>
                    <a:lnTo>
                      <a:pt x="1104" y="78117"/>
                    </a:lnTo>
                    <a:lnTo>
                      <a:pt x="850" y="78612"/>
                    </a:lnTo>
                    <a:lnTo>
                      <a:pt x="520" y="79451"/>
                    </a:lnTo>
                    <a:lnTo>
                      <a:pt x="139" y="80733"/>
                    </a:lnTo>
                    <a:lnTo>
                      <a:pt x="0" y="81432"/>
                    </a:lnTo>
                    <a:lnTo>
                      <a:pt x="0" y="84950"/>
                    </a:lnTo>
                    <a:lnTo>
                      <a:pt x="1409" y="88798"/>
                    </a:lnTo>
                    <a:lnTo>
                      <a:pt x="2336" y="90360"/>
                    </a:lnTo>
                    <a:lnTo>
                      <a:pt x="3467" y="91617"/>
                    </a:lnTo>
                    <a:lnTo>
                      <a:pt x="4914" y="92570"/>
                    </a:lnTo>
                    <a:lnTo>
                      <a:pt x="80073" y="140830"/>
                    </a:lnTo>
                    <a:lnTo>
                      <a:pt x="2679" y="140830"/>
                    </a:lnTo>
                    <a:lnTo>
                      <a:pt x="2679" y="166382"/>
                    </a:lnTo>
                    <a:lnTo>
                      <a:pt x="118135" y="166382"/>
                    </a:lnTo>
                    <a:lnTo>
                      <a:pt x="118135" y="140830"/>
                    </a:lnTo>
                    <a:lnTo>
                      <a:pt x="29883" y="83197"/>
                    </a:lnTo>
                    <a:lnTo>
                      <a:pt x="118135" y="25552"/>
                    </a:lnTo>
                    <a:lnTo>
                      <a:pt x="118135" y="0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37">
                <a:extLst>
                  <a:ext uri="{FF2B5EF4-FFF2-40B4-BE49-F238E27FC236}">
                    <a16:creationId xmlns:a16="http://schemas.microsoft.com/office/drawing/2014/main" id="{3D5A8E6D-A643-47CF-881A-A46ED47BF848}"/>
                  </a:ext>
                </a:extLst>
              </p:cNvPr>
              <p:cNvSpPr/>
              <p:nvPr/>
            </p:nvSpPr>
            <p:spPr>
              <a:xfrm>
                <a:off x="392230" y="5299171"/>
                <a:ext cx="117475" cy="176530"/>
              </a:xfrm>
              <a:custGeom>
                <a:avLst/>
                <a:gdLst/>
                <a:ahLst/>
                <a:cxnLst/>
                <a:rect l="l" t="t" r="r" b="b"/>
                <a:pathLst>
                  <a:path w="117475" h="176529">
                    <a:moveTo>
                      <a:pt x="58445" y="0"/>
                    </a:moveTo>
                    <a:lnTo>
                      <a:pt x="35752" y="4567"/>
                    </a:lnTo>
                    <a:lnTo>
                      <a:pt x="17168" y="17005"/>
                    </a:lnTo>
                    <a:lnTo>
                      <a:pt x="4611" y="35415"/>
                    </a:lnTo>
                    <a:lnTo>
                      <a:pt x="0" y="57899"/>
                    </a:lnTo>
                    <a:lnTo>
                      <a:pt x="0" y="118008"/>
                    </a:lnTo>
                    <a:lnTo>
                      <a:pt x="4611" y="140487"/>
                    </a:lnTo>
                    <a:lnTo>
                      <a:pt x="17168" y="158897"/>
                    </a:lnTo>
                    <a:lnTo>
                      <a:pt x="35752" y="171338"/>
                    </a:lnTo>
                    <a:lnTo>
                      <a:pt x="58445" y="175907"/>
                    </a:lnTo>
                    <a:lnTo>
                      <a:pt x="81145" y="171338"/>
                    </a:lnTo>
                    <a:lnTo>
                      <a:pt x="99733" y="158897"/>
                    </a:lnTo>
                    <a:lnTo>
                      <a:pt x="103368" y="153568"/>
                    </a:lnTo>
                    <a:lnTo>
                      <a:pt x="58445" y="153568"/>
                    </a:lnTo>
                    <a:lnTo>
                      <a:pt x="44053" y="150671"/>
                    </a:lnTo>
                    <a:lnTo>
                      <a:pt x="32265" y="142782"/>
                    </a:lnTo>
                    <a:lnTo>
                      <a:pt x="24300" y="131108"/>
                    </a:lnTo>
                    <a:lnTo>
                      <a:pt x="21374" y="116852"/>
                    </a:lnTo>
                    <a:lnTo>
                      <a:pt x="21374" y="59054"/>
                    </a:lnTo>
                    <a:lnTo>
                      <a:pt x="24300" y="44799"/>
                    </a:lnTo>
                    <a:lnTo>
                      <a:pt x="32265" y="33124"/>
                    </a:lnTo>
                    <a:lnTo>
                      <a:pt x="44053" y="25236"/>
                    </a:lnTo>
                    <a:lnTo>
                      <a:pt x="58445" y="22339"/>
                    </a:lnTo>
                    <a:lnTo>
                      <a:pt x="103371" y="22339"/>
                    </a:lnTo>
                    <a:lnTo>
                      <a:pt x="99733" y="17005"/>
                    </a:lnTo>
                    <a:lnTo>
                      <a:pt x="81145" y="4567"/>
                    </a:lnTo>
                    <a:lnTo>
                      <a:pt x="58445" y="0"/>
                    </a:lnTo>
                    <a:close/>
                  </a:path>
                  <a:path w="117475" h="176529">
                    <a:moveTo>
                      <a:pt x="103371" y="22339"/>
                    </a:moveTo>
                    <a:lnTo>
                      <a:pt x="58445" y="22339"/>
                    </a:lnTo>
                    <a:lnTo>
                      <a:pt x="72842" y="25236"/>
                    </a:lnTo>
                    <a:lnTo>
                      <a:pt x="84629" y="33124"/>
                    </a:lnTo>
                    <a:lnTo>
                      <a:pt x="92592" y="44799"/>
                    </a:lnTo>
                    <a:lnTo>
                      <a:pt x="95516" y="59054"/>
                    </a:lnTo>
                    <a:lnTo>
                      <a:pt x="95516" y="116852"/>
                    </a:lnTo>
                    <a:lnTo>
                      <a:pt x="92592" y="131108"/>
                    </a:lnTo>
                    <a:lnTo>
                      <a:pt x="84629" y="142782"/>
                    </a:lnTo>
                    <a:lnTo>
                      <a:pt x="72842" y="150671"/>
                    </a:lnTo>
                    <a:lnTo>
                      <a:pt x="58445" y="153568"/>
                    </a:lnTo>
                    <a:lnTo>
                      <a:pt x="103368" y="153568"/>
                    </a:lnTo>
                    <a:lnTo>
                      <a:pt x="112291" y="140487"/>
                    </a:lnTo>
                    <a:lnTo>
                      <a:pt x="116903" y="118008"/>
                    </a:lnTo>
                    <a:lnTo>
                      <a:pt x="116903" y="57899"/>
                    </a:lnTo>
                    <a:lnTo>
                      <a:pt x="112291" y="35415"/>
                    </a:lnTo>
                    <a:lnTo>
                      <a:pt x="103371" y="22339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38">
                <a:extLst>
                  <a:ext uri="{FF2B5EF4-FFF2-40B4-BE49-F238E27FC236}">
                    <a16:creationId xmlns:a16="http://schemas.microsoft.com/office/drawing/2014/main" id="{74EE469B-E02C-4C23-A51E-082869DECE62}"/>
                  </a:ext>
                </a:extLst>
              </p:cNvPr>
              <p:cNvSpPr/>
              <p:nvPr/>
            </p:nvSpPr>
            <p:spPr>
              <a:xfrm>
                <a:off x="394154" y="5467465"/>
                <a:ext cx="11303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13029" h="133350">
                    <a:moveTo>
                      <a:pt x="57289" y="82880"/>
                    </a:moveTo>
                    <a:lnTo>
                      <a:pt x="38341" y="82880"/>
                    </a:lnTo>
                    <a:lnTo>
                      <a:pt x="38422" y="94894"/>
                    </a:lnTo>
                    <a:lnTo>
                      <a:pt x="41267" y="110897"/>
                    </a:lnTo>
                    <a:lnTo>
                      <a:pt x="49233" y="122913"/>
                    </a:lnTo>
                    <a:lnTo>
                      <a:pt x="61020" y="130277"/>
                    </a:lnTo>
                    <a:lnTo>
                      <a:pt x="75412" y="132778"/>
                    </a:lnTo>
                    <a:lnTo>
                      <a:pt x="89804" y="130277"/>
                    </a:lnTo>
                    <a:lnTo>
                      <a:pt x="101592" y="122913"/>
                    </a:lnTo>
                    <a:lnTo>
                      <a:pt x="108135" y="113042"/>
                    </a:lnTo>
                    <a:lnTo>
                      <a:pt x="75450" y="113042"/>
                    </a:lnTo>
                    <a:lnTo>
                      <a:pt x="68396" y="111610"/>
                    </a:lnTo>
                    <a:lnTo>
                      <a:pt x="62622" y="107711"/>
                    </a:lnTo>
                    <a:lnTo>
                      <a:pt x="58721" y="101941"/>
                    </a:lnTo>
                    <a:lnTo>
                      <a:pt x="57289" y="94894"/>
                    </a:lnTo>
                    <a:lnTo>
                      <a:pt x="57289" y="82880"/>
                    </a:lnTo>
                    <a:close/>
                  </a:path>
                  <a:path w="113029" h="133350">
                    <a:moveTo>
                      <a:pt x="57289" y="31851"/>
                    </a:moveTo>
                    <a:lnTo>
                      <a:pt x="0" y="96697"/>
                    </a:lnTo>
                    <a:lnTo>
                      <a:pt x="0" y="128270"/>
                    </a:lnTo>
                    <a:lnTo>
                      <a:pt x="38341" y="82880"/>
                    </a:lnTo>
                    <a:lnTo>
                      <a:pt x="57289" y="82880"/>
                    </a:lnTo>
                    <a:lnTo>
                      <a:pt x="57289" y="31851"/>
                    </a:lnTo>
                    <a:close/>
                  </a:path>
                  <a:path w="113029" h="133350">
                    <a:moveTo>
                      <a:pt x="112483" y="0"/>
                    </a:moveTo>
                    <a:lnTo>
                      <a:pt x="93598" y="20129"/>
                    </a:lnTo>
                    <a:lnTo>
                      <a:pt x="93598" y="94894"/>
                    </a:lnTo>
                    <a:lnTo>
                      <a:pt x="92167" y="101941"/>
                    </a:lnTo>
                    <a:lnTo>
                      <a:pt x="88268" y="107711"/>
                    </a:lnTo>
                    <a:lnTo>
                      <a:pt x="82497" y="111610"/>
                    </a:lnTo>
                    <a:lnTo>
                      <a:pt x="75450" y="113042"/>
                    </a:lnTo>
                    <a:lnTo>
                      <a:pt x="108135" y="113042"/>
                    </a:lnTo>
                    <a:lnTo>
                      <a:pt x="109557" y="110897"/>
                    </a:lnTo>
                    <a:lnTo>
                      <a:pt x="112402" y="94894"/>
                    </a:lnTo>
                    <a:lnTo>
                      <a:pt x="112483" y="0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39">
                <a:extLst>
                  <a:ext uri="{FF2B5EF4-FFF2-40B4-BE49-F238E27FC236}">
                    <a16:creationId xmlns:a16="http://schemas.microsoft.com/office/drawing/2014/main" id="{11475541-1DFF-4F0D-B276-EC3AD51D7C37}"/>
                  </a:ext>
                </a:extLst>
              </p:cNvPr>
              <p:cNvSpPr/>
              <p:nvPr/>
            </p:nvSpPr>
            <p:spPr>
              <a:xfrm>
                <a:off x="393593" y="5618281"/>
                <a:ext cx="114300" cy="13843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38429">
                    <a:moveTo>
                      <a:pt x="0" y="4787"/>
                    </a:moveTo>
                    <a:lnTo>
                      <a:pt x="0" y="109143"/>
                    </a:lnTo>
                    <a:lnTo>
                      <a:pt x="2625" y="119276"/>
                    </a:lnTo>
                    <a:lnTo>
                      <a:pt x="9772" y="128616"/>
                    </a:lnTo>
                    <a:lnTo>
                      <a:pt x="20348" y="135464"/>
                    </a:lnTo>
                    <a:lnTo>
                      <a:pt x="33261" y="138125"/>
                    </a:lnTo>
                    <a:lnTo>
                      <a:pt x="46836" y="135464"/>
                    </a:lnTo>
                    <a:lnTo>
                      <a:pt x="57953" y="128616"/>
                    </a:lnTo>
                    <a:lnTo>
                      <a:pt x="65465" y="119276"/>
                    </a:lnTo>
                    <a:lnTo>
                      <a:pt x="66201" y="116573"/>
                    </a:lnTo>
                    <a:lnTo>
                      <a:pt x="27749" y="116573"/>
                    </a:lnTo>
                    <a:lnTo>
                      <a:pt x="22555" y="111366"/>
                    </a:lnTo>
                    <a:lnTo>
                      <a:pt x="22555" y="17691"/>
                    </a:lnTo>
                    <a:lnTo>
                      <a:pt x="0" y="4787"/>
                    </a:lnTo>
                    <a:close/>
                  </a:path>
                  <a:path w="114300" h="138429">
                    <a:moveTo>
                      <a:pt x="111495" y="19735"/>
                    </a:moveTo>
                    <a:lnTo>
                      <a:pt x="86791" y="19735"/>
                    </a:lnTo>
                    <a:lnTo>
                      <a:pt x="92189" y="24942"/>
                    </a:lnTo>
                    <a:lnTo>
                      <a:pt x="92189" y="119532"/>
                    </a:lnTo>
                    <a:lnTo>
                      <a:pt x="113893" y="133349"/>
                    </a:lnTo>
                    <a:lnTo>
                      <a:pt x="113893" y="28994"/>
                    </a:lnTo>
                    <a:lnTo>
                      <a:pt x="111495" y="19735"/>
                    </a:lnTo>
                    <a:close/>
                  </a:path>
                  <a:path w="114300" h="138429">
                    <a:moveTo>
                      <a:pt x="80619" y="0"/>
                    </a:moveTo>
                    <a:lnTo>
                      <a:pt x="67052" y="2662"/>
                    </a:lnTo>
                    <a:lnTo>
                      <a:pt x="55938" y="9515"/>
                    </a:lnTo>
                    <a:lnTo>
                      <a:pt x="48428" y="18859"/>
                    </a:lnTo>
                    <a:lnTo>
                      <a:pt x="45669" y="28994"/>
                    </a:lnTo>
                    <a:lnTo>
                      <a:pt x="45669" y="111366"/>
                    </a:lnTo>
                    <a:lnTo>
                      <a:pt x="40462" y="116573"/>
                    </a:lnTo>
                    <a:lnTo>
                      <a:pt x="66201" y="116573"/>
                    </a:lnTo>
                    <a:lnTo>
                      <a:pt x="68224" y="109143"/>
                    </a:lnTo>
                    <a:lnTo>
                      <a:pt x="68224" y="24942"/>
                    </a:lnTo>
                    <a:lnTo>
                      <a:pt x="73609" y="19735"/>
                    </a:lnTo>
                    <a:lnTo>
                      <a:pt x="111495" y="19735"/>
                    </a:lnTo>
                    <a:lnTo>
                      <a:pt x="111268" y="18859"/>
                    </a:lnTo>
                    <a:lnTo>
                      <a:pt x="104119" y="9515"/>
                    </a:lnTo>
                    <a:lnTo>
                      <a:pt x="93539" y="2662"/>
                    </a:lnTo>
                    <a:lnTo>
                      <a:pt x="80619" y="0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40">
                <a:extLst>
                  <a:ext uri="{FF2B5EF4-FFF2-40B4-BE49-F238E27FC236}">
                    <a16:creationId xmlns:a16="http://schemas.microsoft.com/office/drawing/2014/main" id="{59777120-27C0-4208-B77A-0FE63874B496}"/>
                  </a:ext>
                </a:extLst>
              </p:cNvPr>
              <p:cNvSpPr/>
              <p:nvPr/>
            </p:nvSpPr>
            <p:spPr>
              <a:xfrm>
                <a:off x="489275" y="5776137"/>
                <a:ext cx="2032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0320" h="130175">
                    <a:moveTo>
                      <a:pt x="0" y="0"/>
                    </a:moveTo>
                    <a:lnTo>
                      <a:pt x="0" y="116281"/>
                    </a:lnTo>
                    <a:lnTo>
                      <a:pt x="19812" y="129667"/>
                    </a:lnTo>
                    <a:lnTo>
                      <a:pt x="19812" y="117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41">
                <a:extLst>
                  <a:ext uri="{FF2B5EF4-FFF2-40B4-BE49-F238E27FC236}">
                    <a16:creationId xmlns:a16="http://schemas.microsoft.com/office/drawing/2014/main" id="{9027BDC1-BAC1-4E78-9224-9F606823AAF2}"/>
                  </a:ext>
                </a:extLst>
              </p:cNvPr>
              <p:cNvSpPr/>
              <p:nvPr/>
            </p:nvSpPr>
            <p:spPr>
              <a:xfrm>
                <a:off x="440631" y="5776137"/>
                <a:ext cx="2032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0320" h="130175">
                    <a:moveTo>
                      <a:pt x="0" y="0"/>
                    </a:moveTo>
                    <a:lnTo>
                      <a:pt x="0" y="116281"/>
                    </a:lnTo>
                    <a:lnTo>
                      <a:pt x="19812" y="129667"/>
                    </a:lnTo>
                    <a:lnTo>
                      <a:pt x="19812" y="117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42">
                <a:extLst>
                  <a:ext uri="{FF2B5EF4-FFF2-40B4-BE49-F238E27FC236}">
                    <a16:creationId xmlns:a16="http://schemas.microsoft.com/office/drawing/2014/main" id="{3B6E0A6B-0360-4F5B-BFCD-B61C21BE88C8}"/>
                  </a:ext>
                </a:extLst>
              </p:cNvPr>
              <p:cNvSpPr/>
              <p:nvPr/>
            </p:nvSpPr>
            <p:spPr>
              <a:xfrm>
                <a:off x="393593" y="5776137"/>
                <a:ext cx="2032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0320" h="130175">
                    <a:moveTo>
                      <a:pt x="0" y="0"/>
                    </a:moveTo>
                    <a:lnTo>
                      <a:pt x="0" y="116281"/>
                    </a:lnTo>
                    <a:lnTo>
                      <a:pt x="19812" y="129667"/>
                    </a:lnTo>
                    <a:lnTo>
                      <a:pt x="19812" y="117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BB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1197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E9FCDA-DC77-4CFB-A3D7-33B4BBDF9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7F61F7-ADA7-47FA-91FB-C1D6ED8E29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1E3B2F7-839C-4FF4-8E08-8C345FBA9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065D3DA-D31C-41C5-A864-A2EF7BC2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B79434-8169-4EB0-BB79-25590CCD2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A0A8D06-C598-4788-A640-36773897D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18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B97B82-7FBE-4702-B2B9-74077D724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5BACD21-EAD7-4CB5-87A9-2B985F0F9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4CBD201-B66B-4BBD-9ECD-04C826DF1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C90063-D9B6-408B-AF99-A8EEED458A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3311836-C69B-4513-BD43-5CBFFEAF8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CA5C894-090F-4BE6-95CD-92F3633A23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A8A08FC-F6A9-4F1C-944C-9D8E2242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A6D1D4B-1B95-4182-AEE9-6222B511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69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A6BC6C-9AF8-4835-84A8-6EDC3AEAF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ED4B53-36ED-4577-8EF3-12AE9403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C5DB1D7-9585-4F38-B3FD-2909D00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AE83B61-9F6E-437D-866B-E634CF6A2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41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6108289-5E50-40F3-B3B1-C9AFE258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60578C9-90F1-40F0-B71B-F6D35B7B8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90A0AA-9695-43EA-9CDA-1CA5FFF86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71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4BCED0-69AC-4A2F-9C44-AA14C1F90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1735EFF-574A-4C7B-AE8C-DEBBE7670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CA68FA9-A69E-4CEE-B14E-5082519A2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E97BF9-432C-4367-844E-8BDB9BD045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9E2DD8E-D66F-4E4E-92D9-1BB82AA6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A61A224-9ACD-4487-9A3F-5245B705B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89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65ED6E-4E82-4A21-9832-C301F2B70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76B1BE8-A24B-4872-BC9D-469D080B1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874F7BB-3E3B-4C16-B30D-D7BFD4139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06BF5DF-C9C6-4228-8E46-969B27A5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1CDFEE-DE20-43B4-B1F0-DEF05BBF4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CC2FC3-4230-4DCF-BF0B-F4C0E3A8A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2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8EE9CC-C6EA-47E8-8D0C-82EB05188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17D4A8E-CA0A-4414-9EFE-3753F6594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8B9041-94C8-42B6-909D-24B94FB89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D91806-C436-4C54-9F32-ABC985F8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CD0F5C0-0C86-4D73-AF26-4EA36F534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5757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0C361FC-381B-48DB-A4E8-5B26BEFDB6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9D459F-2D88-4447-9D25-2430C7F7B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3362D2-D91E-4110-A4D5-447BCE6EE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4E7473-0593-4CE5-9DC7-74DDB856320F}" type="datetimeFigureOut">
              <a:rPr lang="ko-KR" altLang="en-US" smtClean="0"/>
              <a:t>2025-04-15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BAA0D4-43A0-4619-8D5C-8DC23018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03FCB5-8FCF-4A71-97AB-D1F0EE37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F4703-B6B2-48AE-8437-B089B11886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60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71CBB0-A51B-41AF-BB08-35F404737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840AF12-4D5E-4EFD-A220-98CA66E4E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1767C3-65CE-4A65-921B-355740241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73C6D6-54FD-4C1E-A8BD-04B3BEEE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D82A74-5242-4096-ABD9-EA27D83E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5464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3A14AC-CFBE-4026-BA51-2EDB145F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F438543-D8EF-4BAB-B6BA-5DF65D2E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A23087-B4CA-42DF-B4CC-62B02DD3D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1BD751-0741-4CAC-86F7-996C53A1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0D5354-0DEE-48ED-B793-6D1E6F3C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57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B2A755-446F-40EA-BF2C-9EF5A2AC5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7A9165-B471-4BE0-979B-62C62769D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966924-6218-4F02-9939-1FE757142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E81AB6-7C99-4864-BC10-BACE6D5F1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676E52-E013-4BE5-973F-F2DA331EA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780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E97E16-D463-493B-893E-D6A980CC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D16494-7142-42FC-84AF-A40C6601F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84472F7-D99F-4A0F-A256-92932FAF8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9A5EFE0-221C-4120-8520-F3B226B93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68D42D-0602-4398-9BD6-651673726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C3A38F5-BE55-4E1E-9292-02DC6CC59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860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ED2875-C88C-4C79-AC76-31C1CE9B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BD0336-4CA1-4B4B-A74F-4605B8CAE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4978C6-8661-4877-AC12-5A90E7F6C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9B3F730-90FA-460D-BD15-BB15F7ADA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C309938-8478-49FA-AB47-4CF4D64F3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6449468-C742-4508-8022-5A6E6845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EEE7118-EC0C-41FC-ABD2-052E0742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EC3BD97-3020-41E9-8A44-FFA9861FA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534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A32147-F868-44F2-AD1A-DA3E7918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BC01C9F-A1C5-4C23-8D16-DE104FA56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B66B6F-ED8E-4813-B043-E37DAC38E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7356283-5AC5-4BA7-81D7-32DF2FF56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424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778A28F-3E46-416E-BF6E-A79BA316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252F550-6035-41EC-87E8-E2F10CB6D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6810E22-E912-48D6-9B65-0DE1E2C6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87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BC7B1E-90F6-419B-B2B5-2A815D78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88F718-9E8E-40CC-9ABF-6F2F58C0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448E2A-1E9B-429A-B824-2401372AC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083D41-E107-4B8F-89FA-D7D12E7F7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95CBC8-CDB0-4753-A13B-096F98BC6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2F5C74-7ACE-4567-8A1C-B117C531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501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782296-F819-492D-8CE8-CE7C94F4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54D46C2-663F-4935-A745-5974AEBD5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1ADBC37-A93D-4508-9388-B188B79B0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C5EBDA0-0C35-4AE0-B99E-081B8A49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D8B9B65-2600-4B87-AF5D-D951280CE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C461310-8673-47B1-875C-CCDE2FBC4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90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51E1B8-E487-4849-BC38-D5E5545CC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9945F84-CCA5-482B-99AE-ECEB0860F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E321B4-6BB7-487D-8429-299E5AB54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2992EB-1383-4D31-B8D4-B96A7337F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920F4E-C827-442C-A867-000D2F9F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674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B81BB99-5F5A-40CE-B8E7-FDD0AA1076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8520F7C-0939-4254-945A-35706DEB5F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DA6B03-EAEE-4152-AE74-1B831CB8B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BFAD47-0E12-4970-AAFA-B48C56D21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A8936F-81F4-4F3D-B210-A6812242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814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015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81769D7-D8F8-4E45-A636-EC949A19542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1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ACFF451-854D-48B7-A03D-127BBAD4D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AF56D94-8EF7-4B07-A706-1EE981D9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7E879B-3899-45E7-8A00-82F10458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36772A-117D-4CDE-8F32-2CBF38A95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E43238-7301-4E25-A5F4-C1ABEE9E8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75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sv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65.png"/><Relationship Id="rId15" Type="http://schemas.openxmlformats.org/officeDocument/2006/relationships/image" Target="../media/image75.sv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62.svg"/><Relationship Id="rId3" Type="http://schemas.openxmlformats.org/officeDocument/2006/relationships/image" Target="../media/image47.png"/><Relationship Id="rId7" Type="http://schemas.openxmlformats.org/officeDocument/2006/relationships/image" Target="../media/image83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13" Type="http://schemas.openxmlformats.org/officeDocument/2006/relationships/image" Target="../media/image85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1.sv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99.png"/><Relationship Id="rId10" Type="http://schemas.openxmlformats.org/officeDocument/2006/relationships/image" Target="../media/image95.sv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10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7.png"/><Relationship Id="rId7" Type="http://schemas.openxmlformats.org/officeDocument/2006/relationships/image" Target="../media/image6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87.png"/><Relationship Id="rId10" Type="http://schemas.openxmlformats.org/officeDocument/2006/relationships/image" Target="../media/image107.png"/><Relationship Id="rId4" Type="http://schemas.openxmlformats.org/officeDocument/2006/relationships/image" Target="../media/image104.png"/><Relationship Id="rId9" Type="http://schemas.openxmlformats.org/officeDocument/2006/relationships/image" Target="../media/image10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72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1.svg"/><Relationship Id="rId11" Type="http://schemas.openxmlformats.org/officeDocument/2006/relationships/image" Target="../media/image111.png"/><Relationship Id="rId5" Type="http://schemas.openxmlformats.org/officeDocument/2006/relationships/image" Target="../media/image70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4" Type="http://schemas.openxmlformats.org/officeDocument/2006/relationships/image" Target="../media/image6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124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6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0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8.svg"/><Relationship Id="rId5" Type="http://schemas.openxmlformats.org/officeDocument/2006/relationships/image" Target="../media/image137.png"/><Relationship Id="rId4" Type="http://schemas.openxmlformats.org/officeDocument/2006/relationships/image" Target="../media/image13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svg"/><Relationship Id="rId13" Type="http://schemas.openxmlformats.org/officeDocument/2006/relationships/image" Target="../media/image156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sv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12" Type="http://schemas.openxmlformats.org/officeDocument/2006/relationships/image" Target="../media/image1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3" Type="http://schemas.openxmlformats.org/officeDocument/2006/relationships/image" Target="../media/image167.png"/><Relationship Id="rId7" Type="http://schemas.openxmlformats.org/officeDocument/2006/relationships/image" Target="../media/image158.png"/><Relationship Id="rId12" Type="http://schemas.openxmlformats.org/officeDocument/2006/relationships/image" Target="../media/image1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8.png"/><Relationship Id="rId11" Type="http://schemas.openxmlformats.org/officeDocument/2006/relationships/image" Target="../media/image172.png"/><Relationship Id="rId5" Type="http://schemas.openxmlformats.org/officeDocument/2006/relationships/image" Target="../media/image162.svg"/><Relationship Id="rId10" Type="http://schemas.openxmlformats.org/officeDocument/2006/relationships/image" Target="../media/image171.svg"/><Relationship Id="rId4" Type="http://schemas.openxmlformats.org/officeDocument/2006/relationships/image" Target="../media/image161.png"/><Relationship Id="rId9" Type="http://schemas.openxmlformats.org/officeDocument/2006/relationships/image" Target="../media/image1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6.svg"/><Relationship Id="rId5" Type="http://schemas.openxmlformats.org/officeDocument/2006/relationships/image" Target="../media/image175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C60DEE5-A97C-49CF-AD46-4937B6A95E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15"/>
            <a:ext cx="12192000" cy="6856285"/>
          </a:xfrm>
          <a:prstGeom prst="rect">
            <a:avLst/>
          </a:prstGeom>
        </p:spPr>
      </p:pic>
      <p:sp>
        <p:nvSpPr>
          <p:cNvPr id="21" name="object 2514">
            <a:extLst>
              <a:ext uri="{FF2B5EF4-FFF2-40B4-BE49-F238E27FC236}">
                <a16:creationId xmlns:a16="http://schemas.microsoft.com/office/drawing/2014/main" id="{B0CC6D64-CD74-455E-B0D7-604ECAA6FBF8}"/>
              </a:ext>
            </a:extLst>
          </p:cNvPr>
          <p:cNvSpPr txBox="1"/>
          <p:nvPr/>
        </p:nvSpPr>
        <p:spPr>
          <a:xfrm>
            <a:off x="11031410" y="540004"/>
            <a:ext cx="621030" cy="150041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143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90"/>
              </a:spcBef>
            </a:pPr>
            <a:r>
              <a:rPr lang="en-US" sz="900" spc="-10">
                <a:solidFill>
                  <a:srgbClr val="E61F18"/>
                </a:solidFill>
                <a:latin typeface="Tahoma"/>
                <a:cs typeface="Tahoma"/>
              </a:rPr>
              <a:t>June</a:t>
            </a:r>
            <a:r>
              <a:rPr sz="900" spc="-10">
                <a:solidFill>
                  <a:srgbClr val="E61F18"/>
                </a:solidFill>
                <a:latin typeface="Tahoma"/>
                <a:cs typeface="Tahoma"/>
              </a:rPr>
              <a:t>-202</a:t>
            </a:r>
            <a:r>
              <a:rPr lang="en-US" sz="900" spc="-10" dirty="0">
                <a:solidFill>
                  <a:srgbClr val="E61F18"/>
                </a:solidFill>
                <a:latin typeface="Tahoma"/>
                <a:cs typeface="Tahoma"/>
              </a:rPr>
              <a:t>4</a:t>
            </a:r>
            <a:endParaRPr sz="900" dirty="0">
              <a:latin typeface="Tahoma"/>
              <a:cs typeface="Tahoma"/>
            </a:endParaRPr>
          </a:p>
        </p:txBody>
      </p:sp>
      <p:sp>
        <p:nvSpPr>
          <p:cNvPr id="26" name="object 2504">
            <a:extLst>
              <a:ext uri="{FF2B5EF4-FFF2-40B4-BE49-F238E27FC236}">
                <a16:creationId xmlns:a16="http://schemas.microsoft.com/office/drawing/2014/main" id="{48736C76-07EC-4916-A761-D34756C45837}"/>
              </a:ext>
            </a:extLst>
          </p:cNvPr>
          <p:cNvSpPr txBox="1"/>
          <p:nvPr/>
        </p:nvSpPr>
        <p:spPr>
          <a:xfrm>
            <a:off x="1067859" y="1038141"/>
            <a:ext cx="16897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  <a:tab pos="890269" algn="l"/>
              </a:tabLst>
            </a:pPr>
            <a:r>
              <a:rPr sz="900" b="0" spc="-25" dirty="0">
                <a:solidFill>
                  <a:srgbClr val="FFFFFF"/>
                </a:solidFill>
                <a:latin typeface="DIN Pro Light"/>
                <a:cs typeface="DIN Pro Light"/>
              </a:rPr>
              <a:t>BIGDATA</a:t>
            </a:r>
            <a:r>
              <a:rPr lang="en-US" sz="900" b="0" spc="-25" dirty="0">
                <a:solidFill>
                  <a:srgbClr val="FFFFFF"/>
                </a:solidFill>
                <a:latin typeface="DIN Pro Light"/>
                <a:cs typeface="DIN Pro Light"/>
              </a:rPr>
              <a:t>   </a:t>
            </a:r>
            <a:r>
              <a:rPr lang="en-US" sz="800" b="0" spc="-25" dirty="0">
                <a:solidFill>
                  <a:srgbClr val="FFFFFF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900" b="0" spc="-25" dirty="0">
                <a:solidFill>
                  <a:srgbClr val="FFFFFF"/>
                </a:solidFill>
                <a:latin typeface="DIN Pro Light"/>
                <a:cs typeface="DIN Pro Light"/>
              </a:rPr>
              <a:t>   </a:t>
            </a:r>
            <a:r>
              <a:rPr sz="900" b="0" dirty="0">
                <a:solidFill>
                  <a:srgbClr val="FFFFFF"/>
                </a:solidFill>
                <a:latin typeface="DIN Pro Light"/>
                <a:cs typeface="DIN Pro Light"/>
              </a:rPr>
              <a:t>AI</a:t>
            </a:r>
            <a:r>
              <a:rPr lang="en-US" altLang="ko-KR" sz="900" b="0" spc="-25" dirty="0">
                <a:solidFill>
                  <a:srgbClr val="FFFFFF"/>
                </a:solidFill>
                <a:latin typeface="DIN Pro Light"/>
                <a:cs typeface="DIN Pro Light"/>
              </a:rPr>
              <a:t>   </a:t>
            </a:r>
            <a:r>
              <a:rPr lang="en-US" altLang="ko-KR" sz="800" b="0" spc="-25" dirty="0">
                <a:solidFill>
                  <a:srgbClr val="FFFFFF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</a:t>
            </a:r>
            <a:r>
              <a:rPr lang="en-US" altLang="ko-KR" sz="900" b="0" spc="-25" dirty="0">
                <a:solidFill>
                  <a:srgbClr val="FFFFFF"/>
                </a:solidFill>
                <a:latin typeface="DIN Pro Light"/>
                <a:cs typeface="DIN Pro Light"/>
              </a:rPr>
              <a:t> </a:t>
            </a:r>
            <a:r>
              <a:rPr sz="900" b="0" spc="-5" dirty="0">
                <a:solidFill>
                  <a:srgbClr val="FFFFFF"/>
                </a:solidFill>
                <a:latin typeface="DIN Pro Light"/>
                <a:cs typeface="DIN Pro Light"/>
              </a:rPr>
              <a:t>VISUALIZATION</a:t>
            </a:r>
            <a:endParaRPr sz="900" dirty="0">
              <a:latin typeface="DIN Pro Light"/>
              <a:cs typeface="DIN Pro Light"/>
            </a:endParaRPr>
          </a:p>
        </p:txBody>
      </p:sp>
      <p:sp>
        <p:nvSpPr>
          <p:cNvPr id="29" name="object 2500">
            <a:extLst>
              <a:ext uri="{FF2B5EF4-FFF2-40B4-BE49-F238E27FC236}">
                <a16:creationId xmlns:a16="http://schemas.microsoft.com/office/drawing/2014/main" id="{CF7CC07B-757E-44C1-9AF0-44F818F82F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7300" y="2422037"/>
            <a:ext cx="4419100" cy="3064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b="1" dirty="0">
                <a:solidFill>
                  <a:srgbClr val="FFFFFF"/>
                </a:solidFill>
                <a:latin typeface="Montserrat"/>
                <a:cs typeface="Montserrat"/>
              </a:rPr>
              <a:t>ONE-STOP S</a:t>
            </a:r>
            <a:r>
              <a:rPr lang="en-US" sz="1900" b="1" dirty="0">
                <a:solidFill>
                  <a:srgbClr val="FFFFFF"/>
                </a:solidFill>
                <a:latin typeface="Montserrat"/>
                <a:cs typeface="Montserrat"/>
              </a:rPr>
              <a:t>aa</a:t>
            </a:r>
            <a:r>
              <a:rPr sz="1900" b="1" dirty="0">
                <a:solidFill>
                  <a:srgbClr val="FFFFFF"/>
                </a:solidFill>
                <a:latin typeface="Montserrat"/>
                <a:cs typeface="Montserrat"/>
              </a:rPr>
              <a:t>S PLATFORM</a:t>
            </a:r>
            <a:endParaRPr sz="1900" dirty="0">
              <a:latin typeface="Montserrat"/>
              <a:cs typeface="Montserrat"/>
            </a:endParaRPr>
          </a:p>
        </p:txBody>
      </p:sp>
      <p:sp>
        <p:nvSpPr>
          <p:cNvPr id="33" name="object 2528">
            <a:extLst>
              <a:ext uri="{FF2B5EF4-FFF2-40B4-BE49-F238E27FC236}">
                <a16:creationId xmlns:a16="http://schemas.microsoft.com/office/drawing/2014/main" id="{593D7280-159E-4DC9-AEA7-A3A47C114D60}"/>
              </a:ext>
            </a:extLst>
          </p:cNvPr>
          <p:cNvSpPr txBox="1"/>
          <p:nvPr/>
        </p:nvSpPr>
        <p:spPr>
          <a:xfrm>
            <a:off x="1069581" y="3878748"/>
            <a:ext cx="1049020" cy="4064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6995" indent="-74930">
              <a:lnSpc>
                <a:spcPct val="100000"/>
              </a:lnSpc>
              <a:spcBef>
                <a:spcPts val="640"/>
              </a:spcBef>
              <a:buChar char="•"/>
              <a:tabLst>
                <a:tab pos="87630" algn="l"/>
              </a:tabLst>
            </a:pPr>
            <a:r>
              <a:rPr sz="800" b="0" spc="-10" dirty="0">
                <a:solidFill>
                  <a:srgbClr val="FFFFFF"/>
                </a:solidFill>
                <a:latin typeface="DIN Pro Light"/>
                <a:cs typeface="DIN Pro Light"/>
              </a:rPr>
              <a:t>STICK</a:t>
            </a:r>
            <a:endParaRPr sz="800" dirty="0">
              <a:latin typeface="DIN Pro Light"/>
              <a:cs typeface="DIN Pro Light"/>
            </a:endParaRPr>
          </a:p>
          <a:p>
            <a:pPr marL="86360" indent="-74295">
              <a:lnSpc>
                <a:spcPct val="100000"/>
              </a:lnSpc>
              <a:spcBef>
                <a:spcPts val="540"/>
              </a:spcBef>
              <a:buChar char="•"/>
              <a:tabLst>
                <a:tab pos="86995" algn="l"/>
              </a:tabLst>
            </a:pPr>
            <a:r>
              <a:rPr sz="800" b="0" spc="-10" dirty="0">
                <a:solidFill>
                  <a:srgbClr val="FFFFFF"/>
                </a:solidFill>
                <a:latin typeface="DIN Pro Light"/>
                <a:cs typeface="DIN Pro Light"/>
              </a:rPr>
              <a:t>SCATTER</a:t>
            </a:r>
            <a:r>
              <a:rPr sz="800" b="0" spc="-90" dirty="0">
                <a:solidFill>
                  <a:srgbClr val="FFFFFF"/>
                </a:solidFill>
                <a:latin typeface="DIN Pro Light"/>
                <a:cs typeface="DIN Pro Light"/>
              </a:rPr>
              <a:t> </a:t>
            </a:r>
            <a:r>
              <a:rPr sz="800" b="0" spc="-5" dirty="0">
                <a:solidFill>
                  <a:srgbClr val="FFFFFF"/>
                </a:solidFill>
                <a:latin typeface="DIN Pro Light"/>
                <a:cs typeface="DIN Pro Light"/>
              </a:rPr>
              <a:t>ANALYTICS</a:t>
            </a:r>
            <a:endParaRPr sz="800" dirty="0">
              <a:latin typeface="DIN Pro Light"/>
              <a:cs typeface="DIN Pro Light"/>
            </a:endParaRPr>
          </a:p>
        </p:txBody>
      </p:sp>
      <p:sp>
        <p:nvSpPr>
          <p:cNvPr id="34" name="object 2529">
            <a:extLst>
              <a:ext uri="{FF2B5EF4-FFF2-40B4-BE49-F238E27FC236}">
                <a16:creationId xmlns:a16="http://schemas.microsoft.com/office/drawing/2014/main" id="{63D39042-A57E-43E6-B79E-F7C3C603F4F9}"/>
              </a:ext>
            </a:extLst>
          </p:cNvPr>
          <p:cNvSpPr txBox="1"/>
          <p:nvPr/>
        </p:nvSpPr>
        <p:spPr>
          <a:xfrm>
            <a:off x="2373636" y="3878748"/>
            <a:ext cx="729615" cy="4064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6995" indent="-74930">
              <a:lnSpc>
                <a:spcPct val="100000"/>
              </a:lnSpc>
              <a:spcBef>
                <a:spcPts val="640"/>
              </a:spcBef>
              <a:buChar char="•"/>
              <a:tabLst>
                <a:tab pos="87630" algn="l"/>
              </a:tabLst>
            </a:pPr>
            <a:r>
              <a:rPr sz="800" b="0" dirty="0">
                <a:solidFill>
                  <a:srgbClr val="FFFFFF"/>
                </a:solidFill>
                <a:latin typeface="DIN Pro Light"/>
                <a:cs typeface="DIN Pro Light"/>
              </a:rPr>
              <a:t>S</a:t>
            </a:r>
            <a:r>
              <a:rPr sz="800" b="0" spc="-20" dirty="0">
                <a:solidFill>
                  <a:srgbClr val="FFFFFF"/>
                </a:solidFill>
                <a:latin typeface="DIN Pro Light"/>
                <a:cs typeface="DIN Pro Light"/>
              </a:rPr>
              <a:t>TO</a:t>
            </a:r>
            <a:r>
              <a:rPr sz="800" b="0" spc="-25" dirty="0">
                <a:solidFill>
                  <a:srgbClr val="FFFFFF"/>
                </a:solidFill>
                <a:latin typeface="DIN Pro Light"/>
                <a:cs typeface="DIN Pro Light"/>
              </a:rPr>
              <a:t>N</a:t>
            </a:r>
            <a:r>
              <a:rPr sz="800" b="0" spc="-10" dirty="0">
                <a:solidFill>
                  <a:srgbClr val="FFFFFF"/>
                </a:solidFill>
                <a:latin typeface="DIN Pro Light"/>
                <a:cs typeface="DIN Pro Light"/>
              </a:rPr>
              <a:t>E</a:t>
            </a:r>
            <a:r>
              <a:rPr sz="800" b="0" spc="-25" dirty="0">
                <a:solidFill>
                  <a:srgbClr val="FFFFFF"/>
                </a:solidFill>
                <a:latin typeface="DIN Pro Light"/>
                <a:cs typeface="DIN Pro Light"/>
              </a:rPr>
              <a:t>B</a:t>
            </a:r>
            <a:r>
              <a:rPr sz="800" b="0" spc="-20" dirty="0">
                <a:solidFill>
                  <a:srgbClr val="FFFFFF"/>
                </a:solidFill>
                <a:latin typeface="DIN Pro Light"/>
                <a:cs typeface="DIN Pro Light"/>
              </a:rPr>
              <a:t>R</a:t>
            </a:r>
            <a:r>
              <a:rPr sz="800" b="0" spc="20" dirty="0">
                <a:solidFill>
                  <a:srgbClr val="FFFFFF"/>
                </a:solidFill>
                <a:latin typeface="DIN Pro Light"/>
                <a:cs typeface="DIN Pro Light"/>
              </a:rPr>
              <a:t>E</a:t>
            </a:r>
            <a:r>
              <a:rPr sz="800" b="0" dirty="0">
                <a:solidFill>
                  <a:srgbClr val="FFFFFF"/>
                </a:solidFill>
                <a:latin typeface="DIN Pro Light"/>
                <a:cs typeface="DIN Pro Light"/>
              </a:rPr>
              <a:t>A</a:t>
            </a:r>
            <a:r>
              <a:rPr sz="800" b="0" spc="-20" dirty="0">
                <a:solidFill>
                  <a:srgbClr val="FFFFFF"/>
                </a:solidFill>
                <a:latin typeface="DIN Pro Light"/>
                <a:cs typeface="DIN Pro Light"/>
              </a:rPr>
              <a:t>K</a:t>
            </a:r>
            <a:endParaRPr sz="800" dirty="0">
              <a:latin typeface="DIN Pro Light"/>
              <a:cs typeface="DIN Pro Light"/>
            </a:endParaRPr>
          </a:p>
          <a:p>
            <a:pPr marL="86995" indent="-74930">
              <a:lnSpc>
                <a:spcPct val="100000"/>
              </a:lnSpc>
              <a:spcBef>
                <a:spcPts val="540"/>
              </a:spcBef>
              <a:buChar char="•"/>
              <a:tabLst>
                <a:tab pos="87630" algn="l"/>
              </a:tabLst>
            </a:pPr>
            <a:r>
              <a:rPr sz="800" b="0" spc="-10" dirty="0">
                <a:solidFill>
                  <a:srgbClr val="FFFFFF"/>
                </a:solidFill>
                <a:latin typeface="DIN Pro Light"/>
                <a:cs typeface="DIN Pro Light"/>
              </a:rPr>
              <a:t>GPT</a:t>
            </a:r>
            <a:r>
              <a:rPr sz="800" b="0" spc="-45" dirty="0">
                <a:solidFill>
                  <a:srgbClr val="FFFFFF"/>
                </a:solidFill>
                <a:latin typeface="DIN Pro Light"/>
                <a:cs typeface="DIN Pro Light"/>
              </a:rPr>
              <a:t> </a:t>
            </a:r>
            <a:r>
              <a:rPr sz="800" b="0" spc="-15" dirty="0">
                <a:solidFill>
                  <a:srgbClr val="FFFFFF"/>
                </a:solidFill>
                <a:latin typeface="DIN Pro Light"/>
                <a:cs typeface="DIN Pro Light"/>
              </a:rPr>
              <a:t>X</a:t>
            </a:r>
            <a:endParaRPr sz="800" dirty="0">
              <a:latin typeface="DIN Pro Light"/>
              <a:cs typeface="DIN Pro Light"/>
            </a:endParaRPr>
          </a:p>
        </p:txBody>
      </p:sp>
      <p:sp>
        <p:nvSpPr>
          <p:cNvPr id="35" name="object 2530">
            <a:extLst>
              <a:ext uri="{FF2B5EF4-FFF2-40B4-BE49-F238E27FC236}">
                <a16:creationId xmlns:a16="http://schemas.microsoft.com/office/drawing/2014/main" id="{D8B2295C-06C9-4A88-A24A-B3AD0C9C2B8C}"/>
              </a:ext>
            </a:extLst>
          </p:cNvPr>
          <p:cNvSpPr txBox="1"/>
          <p:nvPr/>
        </p:nvSpPr>
        <p:spPr>
          <a:xfrm>
            <a:off x="3360499" y="3878748"/>
            <a:ext cx="971550" cy="20518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6995" indent="-74930">
              <a:lnSpc>
                <a:spcPct val="100000"/>
              </a:lnSpc>
              <a:spcBef>
                <a:spcPts val="640"/>
              </a:spcBef>
              <a:buChar char="•"/>
              <a:tabLst>
                <a:tab pos="87630" algn="l"/>
              </a:tabLst>
            </a:pPr>
            <a:r>
              <a:rPr sz="800" b="0" spc="-10" dirty="0">
                <a:solidFill>
                  <a:srgbClr val="FFFFFF"/>
                </a:solidFill>
                <a:latin typeface="DIN Pro Light"/>
                <a:cs typeface="DIN Pro Light"/>
              </a:rPr>
              <a:t>STICK</a:t>
            </a:r>
            <a:r>
              <a:rPr sz="800" b="0" spc="-50" dirty="0">
                <a:solidFill>
                  <a:srgbClr val="FFFFFF"/>
                </a:solidFill>
                <a:latin typeface="DIN Pro Light"/>
                <a:cs typeface="DIN Pro Light"/>
              </a:rPr>
              <a:t> </a:t>
            </a:r>
            <a:r>
              <a:rPr sz="800" b="0" spc="-5" dirty="0">
                <a:solidFill>
                  <a:srgbClr val="FFFFFF"/>
                </a:solidFill>
                <a:latin typeface="DIN Pro Light"/>
                <a:cs typeface="DIN Pro Light"/>
              </a:rPr>
              <a:t>GALLERY</a:t>
            </a:r>
            <a:endParaRPr sz="800" dirty="0">
              <a:latin typeface="DIN Pro Light"/>
              <a:cs typeface="DIN Pro Light"/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8418DE9F-2FBA-4814-AEF8-1A6928F1F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62" y="5582806"/>
            <a:ext cx="1551724" cy="25642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D4B18084-B5F1-49E9-AE94-E38119CDB8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7300" y="1838100"/>
            <a:ext cx="4342900" cy="52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6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5E6D89-4DAC-42F9-A48A-B5E4B02F5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22">
            <a:extLst>
              <a:ext uri="{FF2B5EF4-FFF2-40B4-BE49-F238E27FC236}">
                <a16:creationId xmlns:a16="http://schemas.microsoft.com/office/drawing/2014/main" id="{D779A429-77E2-4FF8-A4BB-CEFDE18883C1}"/>
              </a:ext>
            </a:extLst>
          </p:cNvPr>
          <p:cNvSpPr txBox="1"/>
          <p:nvPr/>
        </p:nvSpPr>
        <p:spPr>
          <a:xfrm>
            <a:off x="3387794" y="1344287"/>
            <a:ext cx="8423206" cy="1692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500"/>
              </a:lnSpc>
              <a:spcBef>
                <a:spcPts val="100"/>
              </a:spcBef>
            </a:pPr>
            <a:r>
              <a:rPr lang="en-US" sz="6000" b="1" spc="-150" dirty="0">
                <a:solidFill>
                  <a:srgbClr val="FFFFFF"/>
                </a:solidFill>
                <a:latin typeface="DIN Pro Bold"/>
                <a:cs typeface="DIN Pro Bold"/>
              </a:rPr>
              <a:t>COMPANY </a:t>
            </a:r>
          </a:p>
          <a:p>
            <a:pPr marL="12700">
              <a:lnSpc>
                <a:spcPts val="6500"/>
              </a:lnSpc>
              <a:spcBef>
                <a:spcPts val="100"/>
              </a:spcBef>
            </a:pPr>
            <a:r>
              <a:rPr lang="en-US" sz="6000" b="1" spc="-150" dirty="0">
                <a:solidFill>
                  <a:srgbClr val="FFFFFF"/>
                </a:solidFill>
                <a:latin typeface="DIN Pro Bold"/>
                <a:cs typeface="DIN Pro Bold"/>
              </a:rPr>
              <a:t>OVERVIEW</a:t>
            </a:r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AB298383-5DCD-41E5-A541-E264D2438F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299" y="1325999"/>
            <a:ext cx="108902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0</a:t>
            </a:r>
            <a:r>
              <a:rPr lang="en-US"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1</a:t>
            </a:r>
            <a:endParaRPr sz="8000" dirty="0">
              <a:latin typeface="DIN Pro Bold"/>
              <a:cs typeface="DIN Pro Bold"/>
            </a:endParaRPr>
          </a:p>
        </p:txBody>
      </p:sp>
      <p:sp>
        <p:nvSpPr>
          <p:cNvPr id="9" name="object 25">
            <a:extLst>
              <a:ext uri="{FF2B5EF4-FFF2-40B4-BE49-F238E27FC236}">
                <a16:creationId xmlns:a16="http://schemas.microsoft.com/office/drawing/2014/main" id="{742C2CF5-F692-4A88-919B-2F3ED1472CD2}"/>
              </a:ext>
            </a:extLst>
          </p:cNvPr>
          <p:cNvSpPr txBox="1"/>
          <p:nvPr/>
        </p:nvSpPr>
        <p:spPr>
          <a:xfrm>
            <a:off x="3440329" y="4503760"/>
            <a:ext cx="1179830" cy="393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 indent="-87630">
              <a:lnSpc>
                <a:spcPts val="1500"/>
              </a:lnSpc>
              <a:spcBef>
                <a:spcPts val="100"/>
              </a:spcBef>
              <a:buChar char="•"/>
              <a:tabLst>
                <a:tab pos="100330" algn="l"/>
              </a:tabLst>
            </a:pPr>
            <a:r>
              <a:rPr lang="en-US" sz="1000" b="0" spc="-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About Scatter X</a:t>
            </a:r>
          </a:p>
          <a:p>
            <a:pPr marL="99695" indent="-87630">
              <a:lnSpc>
                <a:spcPts val="1500"/>
              </a:lnSpc>
              <a:spcBef>
                <a:spcPts val="100"/>
              </a:spcBef>
              <a:buChar char="•"/>
              <a:tabLst>
                <a:tab pos="100330" algn="l"/>
              </a:tabLst>
            </a:pPr>
            <a:r>
              <a:rPr lang="en-US" sz="1000" b="0" spc="-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Why Scatter X? </a:t>
            </a:r>
          </a:p>
        </p:txBody>
      </p:sp>
      <p:sp>
        <p:nvSpPr>
          <p:cNvPr id="10" name="object 2501">
            <a:extLst>
              <a:ext uri="{FF2B5EF4-FFF2-40B4-BE49-F238E27FC236}">
                <a16:creationId xmlns:a16="http://schemas.microsoft.com/office/drawing/2014/main" id="{710823B8-AEFE-43E2-9F13-F8AAB2F30E54}"/>
              </a:ext>
            </a:extLst>
          </p:cNvPr>
          <p:cNvSpPr txBox="1"/>
          <p:nvPr/>
        </p:nvSpPr>
        <p:spPr>
          <a:xfrm>
            <a:off x="3440329" y="3657600"/>
            <a:ext cx="5322671" cy="4662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ko-KR" altLang="en-US" sz="1200" spc="-20" dirty="0" err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스캐터엑스는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데이터를 가장 편리하고 효과적으로 </a:t>
            </a:r>
            <a:endParaRPr lang="en-US" altLang="ko-KR" sz="1200" spc="-20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분석할 수 있는 데이터 시각화 분석 플랫폼을 제공합니다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E88E573E-137F-4582-A541-33BB2B6E4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467" y="6019800"/>
            <a:ext cx="1173958" cy="1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44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bject 9">
            <a:extLst>
              <a:ext uri="{FF2B5EF4-FFF2-40B4-BE49-F238E27FC236}">
                <a16:creationId xmlns:a16="http://schemas.microsoft.com/office/drawing/2014/main" id="{1B75CDFD-9C7D-4F24-B47D-A9B9D0C7579B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7631441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01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About 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Scatter X</a:t>
            </a:r>
          </a:p>
        </p:txBody>
      </p:sp>
      <p:sp>
        <p:nvSpPr>
          <p:cNvPr id="125" name="object 11">
            <a:extLst>
              <a:ext uri="{FF2B5EF4-FFF2-40B4-BE49-F238E27FC236}">
                <a16:creationId xmlns:a16="http://schemas.microsoft.com/office/drawing/2014/main" id="{95937954-C224-4DEF-94FC-95166BCF5768}"/>
              </a:ext>
            </a:extLst>
          </p:cNvPr>
          <p:cNvSpPr txBox="1"/>
          <p:nvPr/>
        </p:nvSpPr>
        <p:spPr>
          <a:xfrm>
            <a:off x="707299" y="1529393"/>
            <a:ext cx="10777104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 err="1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스캐터엑스는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방대한 양의 원천 데이터를 분석 목적과 분석 의도에 적합한 형태로 가공하여 숨겨진 가치를 발견하는 </a:t>
            </a:r>
            <a:endParaRPr lang="en-US" altLang="ko-KR" sz="1500" dirty="0">
              <a:solidFill>
                <a:srgbClr val="231F2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시각화 분석 전문 기업입니다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127" name="object 19">
            <a:extLst>
              <a:ext uri="{FF2B5EF4-FFF2-40B4-BE49-F238E27FC236}">
                <a16:creationId xmlns:a16="http://schemas.microsoft.com/office/drawing/2014/main" id="{D5E9D789-EE44-4216-B39C-878AB2F7D075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26">
            <a:extLst>
              <a:ext uri="{FF2B5EF4-FFF2-40B4-BE49-F238E27FC236}">
                <a16:creationId xmlns:a16="http://schemas.microsoft.com/office/drawing/2014/main" id="{D94D817B-4B5B-44CE-9221-BD88472B9F82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24">
            <a:extLst>
              <a:ext uri="{FF2B5EF4-FFF2-40B4-BE49-F238E27FC236}">
                <a16:creationId xmlns:a16="http://schemas.microsoft.com/office/drawing/2014/main" id="{8361663D-C4A1-4D9E-9F45-ABB55ACE4D43}"/>
              </a:ext>
            </a:extLst>
          </p:cNvPr>
          <p:cNvSpPr txBox="1"/>
          <p:nvPr/>
        </p:nvSpPr>
        <p:spPr>
          <a:xfrm>
            <a:off x="10515600" y="725657"/>
            <a:ext cx="968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COMPANY OVERVIEW</a:t>
            </a:r>
          </a:p>
        </p:txBody>
      </p:sp>
      <p:sp>
        <p:nvSpPr>
          <p:cNvPr id="283" name="object 6">
            <a:extLst>
              <a:ext uri="{FF2B5EF4-FFF2-40B4-BE49-F238E27FC236}">
                <a16:creationId xmlns:a16="http://schemas.microsoft.com/office/drawing/2014/main" id="{2B94B7BC-628E-405E-9458-DD149BB7AFA4}"/>
              </a:ext>
            </a:extLst>
          </p:cNvPr>
          <p:cNvSpPr txBox="1"/>
          <p:nvPr/>
        </p:nvSpPr>
        <p:spPr>
          <a:xfrm>
            <a:off x="705314" y="6348183"/>
            <a:ext cx="1428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About Scatter X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Why Scatter X?</a:t>
            </a:r>
            <a:endParaRPr lang="en-US" sz="750" spc="-20" dirty="0">
              <a:solidFill>
                <a:schemeClr val="bg1">
                  <a:lumMod val="75000"/>
                </a:schemeClr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</p:txBody>
      </p:sp>
      <p:sp>
        <p:nvSpPr>
          <p:cNvPr id="126" name="object 10">
            <a:extLst>
              <a:ext uri="{FF2B5EF4-FFF2-40B4-BE49-F238E27FC236}">
                <a16:creationId xmlns:a16="http://schemas.microsoft.com/office/drawing/2014/main" id="{01A859BF-CB44-44D9-900D-7A0045984892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47FA964-A936-4E0E-A2FA-048448FE8E48}"/>
              </a:ext>
            </a:extLst>
          </p:cNvPr>
          <p:cNvSpPr txBox="1"/>
          <p:nvPr/>
        </p:nvSpPr>
        <p:spPr>
          <a:xfrm>
            <a:off x="2673291" y="4453737"/>
            <a:ext cx="2308370" cy="1139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tabLst>
                <a:tab pos="1216800" algn="l"/>
              </a:tabLst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BCS GS 1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등급 인증 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indent="-108000">
              <a:lnSpc>
                <a:spcPts val="14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1216800" algn="l"/>
              </a:tabLst>
            </a:pPr>
            <a:r>
              <a:rPr lang="en-US" altLang="ko-KR" sz="9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TTA </a:t>
            </a:r>
            <a:r>
              <a:rPr lang="ko-KR" altLang="en-US" sz="9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주관 소프트웨어 품질인증 </a:t>
            </a:r>
            <a:endParaRPr lang="en-US" altLang="ko-KR" sz="9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indent="-108000">
              <a:lnSpc>
                <a:spcPts val="14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1216800" algn="l"/>
              </a:tabLst>
            </a:pPr>
            <a:r>
              <a:rPr lang="ko-KR" altLang="en-US" sz="9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분석 솔루션 </a:t>
            </a:r>
            <a:r>
              <a:rPr lang="en-US" altLang="ko-KR" sz="9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BCS GS</a:t>
            </a:r>
            <a:r>
              <a:rPr lang="ko-KR" altLang="en-US" sz="9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인증</a:t>
            </a:r>
            <a:endParaRPr lang="ko-KR" altLang="en-US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2000"/>
              </a:lnSpc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ISO9001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품질경영시스템 인증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2000"/>
              </a:lnSpc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기술혁신형 중소기업 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INNOBIZ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인증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F45DEE77-D3B6-4254-920C-4414951FFA14}"/>
              </a:ext>
            </a:extLst>
          </p:cNvPr>
          <p:cNvCxnSpPr>
            <a:cxnSpLocks/>
          </p:cNvCxnSpPr>
          <p:nvPr/>
        </p:nvCxnSpPr>
        <p:spPr>
          <a:xfrm>
            <a:off x="0" y="4258445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타원 25">
            <a:extLst>
              <a:ext uri="{FF2B5EF4-FFF2-40B4-BE49-F238E27FC236}">
                <a16:creationId xmlns:a16="http://schemas.microsoft.com/office/drawing/2014/main" id="{F44ACF37-98FC-4030-BFFB-3A925862D010}"/>
              </a:ext>
            </a:extLst>
          </p:cNvPr>
          <p:cNvSpPr/>
          <p:nvPr/>
        </p:nvSpPr>
        <p:spPr>
          <a:xfrm>
            <a:off x="718008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object 19">
            <a:extLst>
              <a:ext uri="{FF2B5EF4-FFF2-40B4-BE49-F238E27FC236}">
                <a16:creationId xmlns:a16="http://schemas.microsoft.com/office/drawing/2014/main" id="{0ACA56F8-200F-4134-ACEC-7F771EA1B0C0}"/>
              </a:ext>
            </a:extLst>
          </p:cNvPr>
          <p:cNvSpPr txBox="1"/>
          <p:nvPr/>
        </p:nvSpPr>
        <p:spPr>
          <a:xfrm>
            <a:off x="664571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2012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C98A8A5-6ACE-4115-B113-877D628140AC}"/>
              </a:ext>
            </a:extLst>
          </p:cNvPr>
          <p:cNvSpPr txBox="1"/>
          <p:nvPr/>
        </p:nvSpPr>
        <p:spPr>
          <a:xfrm>
            <a:off x="573008" y="4440079"/>
            <a:ext cx="1179591" cy="726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HBEE</a:t>
            </a:r>
          </a:p>
          <a:p>
            <a:pPr>
              <a:lnSpc>
                <a:spcPts val="1700"/>
              </a:lnSpc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ScatterX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전신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회사 창립 </a:t>
            </a:r>
            <a:endParaRPr lang="ko-KR" altLang="en-US" sz="11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146A04ED-C432-4269-A108-F608B77A2CEB}"/>
              </a:ext>
            </a:extLst>
          </p:cNvPr>
          <p:cNvSpPr/>
          <p:nvPr/>
        </p:nvSpPr>
        <p:spPr>
          <a:xfrm>
            <a:off x="1913748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object 19">
            <a:extLst>
              <a:ext uri="{FF2B5EF4-FFF2-40B4-BE49-F238E27FC236}">
                <a16:creationId xmlns:a16="http://schemas.microsoft.com/office/drawing/2014/main" id="{061B221E-C9C1-4826-80B8-3E258E1C5469}"/>
              </a:ext>
            </a:extLst>
          </p:cNvPr>
          <p:cNvSpPr txBox="1"/>
          <p:nvPr/>
        </p:nvSpPr>
        <p:spPr>
          <a:xfrm>
            <a:off x="1860311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2017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D1DDB8B-E5DF-4B06-9CAB-0B8C9F255D7B}"/>
              </a:ext>
            </a:extLst>
          </p:cNvPr>
          <p:cNvSpPr txBox="1"/>
          <p:nvPr/>
        </p:nvSpPr>
        <p:spPr>
          <a:xfrm>
            <a:off x="1768748" y="4440079"/>
            <a:ext cx="1179591" cy="508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벤처기업 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700"/>
              </a:lnSpc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인증 통과 </a:t>
            </a: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7D7D5476-723A-49A3-ACFD-B81D6C4CD588}"/>
              </a:ext>
            </a:extLst>
          </p:cNvPr>
          <p:cNvSpPr/>
          <p:nvPr/>
        </p:nvSpPr>
        <p:spPr>
          <a:xfrm>
            <a:off x="2818291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object 19">
            <a:extLst>
              <a:ext uri="{FF2B5EF4-FFF2-40B4-BE49-F238E27FC236}">
                <a16:creationId xmlns:a16="http://schemas.microsoft.com/office/drawing/2014/main" id="{DB08955A-69F8-4851-B89A-E8E1C4533C22}"/>
              </a:ext>
            </a:extLst>
          </p:cNvPr>
          <p:cNvSpPr txBox="1"/>
          <p:nvPr/>
        </p:nvSpPr>
        <p:spPr>
          <a:xfrm>
            <a:off x="2764854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2018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94" name="타원 93">
            <a:extLst>
              <a:ext uri="{FF2B5EF4-FFF2-40B4-BE49-F238E27FC236}">
                <a16:creationId xmlns:a16="http://schemas.microsoft.com/office/drawing/2014/main" id="{F73BF600-D9F3-4461-88E9-AEC6C848CE8C}"/>
              </a:ext>
            </a:extLst>
          </p:cNvPr>
          <p:cNvSpPr/>
          <p:nvPr/>
        </p:nvSpPr>
        <p:spPr>
          <a:xfrm>
            <a:off x="5121637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object 19">
            <a:extLst>
              <a:ext uri="{FF2B5EF4-FFF2-40B4-BE49-F238E27FC236}">
                <a16:creationId xmlns:a16="http://schemas.microsoft.com/office/drawing/2014/main" id="{4B24AA77-683D-4B83-B679-E076B2DB72D5}"/>
              </a:ext>
            </a:extLst>
          </p:cNvPr>
          <p:cNvSpPr txBox="1"/>
          <p:nvPr/>
        </p:nvSpPr>
        <p:spPr>
          <a:xfrm>
            <a:off x="5068200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2019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B081E46-826A-4742-9369-91B833175C52}"/>
              </a:ext>
            </a:extLst>
          </p:cNvPr>
          <p:cNvSpPr txBox="1"/>
          <p:nvPr/>
        </p:nvSpPr>
        <p:spPr>
          <a:xfrm>
            <a:off x="4976637" y="4440079"/>
            <a:ext cx="1179591" cy="290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AI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연구소 설립 </a:t>
            </a:r>
          </a:p>
        </p:txBody>
      </p:sp>
      <p:sp>
        <p:nvSpPr>
          <p:cNvPr id="97" name="타원 96">
            <a:extLst>
              <a:ext uri="{FF2B5EF4-FFF2-40B4-BE49-F238E27FC236}">
                <a16:creationId xmlns:a16="http://schemas.microsoft.com/office/drawing/2014/main" id="{AEA1ABB7-654D-4154-A67B-CEC5BD46CB7E}"/>
              </a:ext>
            </a:extLst>
          </p:cNvPr>
          <p:cNvSpPr/>
          <p:nvPr/>
        </p:nvSpPr>
        <p:spPr>
          <a:xfrm>
            <a:off x="6340377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object 19">
            <a:extLst>
              <a:ext uri="{FF2B5EF4-FFF2-40B4-BE49-F238E27FC236}">
                <a16:creationId xmlns:a16="http://schemas.microsoft.com/office/drawing/2014/main" id="{BDA55682-ED0A-4152-8149-755BE0F29BEF}"/>
              </a:ext>
            </a:extLst>
          </p:cNvPr>
          <p:cNvSpPr txBox="1"/>
          <p:nvPr/>
        </p:nvSpPr>
        <p:spPr>
          <a:xfrm>
            <a:off x="6286940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2020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4CE4BD7-3412-42BB-AFB9-F7426236CC10}"/>
              </a:ext>
            </a:extLst>
          </p:cNvPr>
          <p:cNvSpPr txBox="1"/>
          <p:nvPr/>
        </p:nvSpPr>
        <p:spPr>
          <a:xfrm>
            <a:off x="6221913" y="4440079"/>
            <a:ext cx="1891200" cy="474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클라우드 서비스 품질 인증 통과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0" marR="0" lvl="0" indent="-108000" algn="l" defTabSz="914400" rtl="0" eaLnBrk="1" fontAlgn="auto" latinLnBrk="1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E71F18"/>
              </a:buClr>
              <a:buSzTx/>
              <a:buFont typeface="Arial" panose="020B0604020202020204" pitchFamily="34" charset="0"/>
              <a:buChar char="•"/>
              <a:tabLst>
                <a:tab pos="1216800" algn="l"/>
              </a:tabLst>
              <a:defRPr/>
            </a:pPr>
            <a:r>
              <a:rPr kumimoji="0" lang="en-US" altLang="ko-KR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NIPA </a:t>
            </a:r>
            <a:r>
              <a:rPr kumimoji="0" lang="ko-KR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클라우드 시험품질 인증</a:t>
            </a:r>
            <a:endParaRPr lang="ko-KR" altLang="en-US" sz="9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01D2E0EF-843E-4A1E-8C90-8D16F82FE0F7}"/>
              </a:ext>
            </a:extLst>
          </p:cNvPr>
          <p:cNvCxnSpPr>
            <a:cxnSpLocks/>
          </p:cNvCxnSpPr>
          <p:nvPr/>
        </p:nvCxnSpPr>
        <p:spPr>
          <a:xfrm flipV="1">
            <a:off x="6385377" y="3633063"/>
            <a:ext cx="0" cy="207600"/>
          </a:xfrm>
          <a:prstGeom prst="line">
            <a:avLst/>
          </a:prstGeom>
          <a:ln w="15875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타원 46">
            <a:extLst>
              <a:ext uri="{FF2B5EF4-FFF2-40B4-BE49-F238E27FC236}">
                <a16:creationId xmlns:a16="http://schemas.microsoft.com/office/drawing/2014/main" id="{0A2A94D4-B0FB-445B-B479-7038737E5FD3}"/>
              </a:ext>
            </a:extLst>
          </p:cNvPr>
          <p:cNvSpPr/>
          <p:nvPr/>
        </p:nvSpPr>
        <p:spPr>
          <a:xfrm>
            <a:off x="5665377" y="2118785"/>
            <a:ext cx="1440000" cy="1440000"/>
          </a:xfrm>
          <a:prstGeom prst="ellipse">
            <a:avLst/>
          </a:prstGeom>
          <a:solidFill>
            <a:srgbClr val="E71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389E645-EC53-407D-A22D-7611CFB15ACB}"/>
              </a:ext>
            </a:extLst>
          </p:cNvPr>
          <p:cNvSpPr txBox="1"/>
          <p:nvPr/>
        </p:nvSpPr>
        <p:spPr>
          <a:xfrm>
            <a:off x="5665377" y="2389954"/>
            <a:ext cx="1440000" cy="9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데이터 시각화 </a:t>
            </a:r>
            <a:endParaRPr lang="en-US" altLang="ko-KR" sz="1100" dirty="0">
              <a:solidFill>
                <a:schemeClr val="bg1"/>
              </a:solidFill>
              <a:effectLst/>
              <a:latin typeface="Pretendard Bold" panose="02000803000000020004" pitchFamily="2" charset="-127"/>
              <a:ea typeface="Pretendard Bold" panose="02000803000000020004" pitchFamily="2" charset="-127"/>
              <a:cs typeface="Pretendard Bold" panose="02000803000000020004" pitchFamily="2" charset="-127"/>
            </a:endParaRPr>
          </a:p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분석 솔루션 </a:t>
            </a:r>
            <a:endParaRPr lang="en-US" altLang="ko-KR" sz="1100" dirty="0">
              <a:solidFill>
                <a:schemeClr val="bg1"/>
              </a:solidFill>
              <a:effectLst/>
              <a:latin typeface="Pretendard Bold" panose="02000803000000020004" pitchFamily="2" charset="-127"/>
              <a:ea typeface="Pretendard Bold" panose="02000803000000020004" pitchFamily="2" charset="-127"/>
              <a:cs typeface="Pretendard Bold" panose="02000803000000020004" pitchFamily="2" charset="-127"/>
            </a:endParaRPr>
          </a:p>
          <a:p>
            <a:pPr algn="ctr">
              <a:lnSpc>
                <a:spcPts val="1700"/>
              </a:lnSpc>
            </a:pPr>
            <a:r>
              <a:rPr lang="en-US" altLang="ko-KR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Scatter Analytics </a:t>
            </a:r>
          </a:p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출시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sp>
        <p:nvSpPr>
          <p:cNvPr id="109" name="타원 108">
            <a:extLst>
              <a:ext uri="{FF2B5EF4-FFF2-40B4-BE49-F238E27FC236}">
                <a16:creationId xmlns:a16="http://schemas.microsoft.com/office/drawing/2014/main" id="{8444E8DF-D02E-4DAB-B8BF-B271BBFB3553}"/>
              </a:ext>
            </a:extLst>
          </p:cNvPr>
          <p:cNvSpPr/>
          <p:nvPr/>
        </p:nvSpPr>
        <p:spPr>
          <a:xfrm>
            <a:off x="8542031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object 19">
            <a:extLst>
              <a:ext uri="{FF2B5EF4-FFF2-40B4-BE49-F238E27FC236}">
                <a16:creationId xmlns:a16="http://schemas.microsoft.com/office/drawing/2014/main" id="{05EF9C65-C35F-4091-9210-C063828A16A2}"/>
              </a:ext>
            </a:extLst>
          </p:cNvPr>
          <p:cNvSpPr txBox="1"/>
          <p:nvPr/>
        </p:nvSpPr>
        <p:spPr>
          <a:xfrm>
            <a:off x="8488594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2021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209116FF-1521-4111-B633-5F04D05FBED2}"/>
              </a:ext>
            </a:extLst>
          </p:cNvPr>
          <p:cNvCxnSpPr>
            <a:cxnSpLocks/>
          </p:cNvCxnSpPr>
          <p:nvPr/>
        </p:nvCxnSpPr>
        <p:spPr>
          <a:xfrm flipV="1">
            <a:off x="8587031" y="4416264"/>
            <a:ext cx="0" cy="335984"/>
          </a:xfrm>
          <a:prstGeom prst="line">
            <a:avLst/>
          </a:prstGeom>
          <a:ln w="15875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타원 111">
            <a:extLst>
              <a:ext uri="{FF2B5EF4-FFF2-40B4-BE49-F238E27FC236}">
                <a16:creationId xmlns:a16="http://schemas.microsoft.com/office/drawing/2014/main" id="{18D1E0FD-2BFC-44D6-8D9E-F39764091EFB}"/>
              </a:ext>
            </a:extLst>
          </p:cNvPr>
          <p:cNvSpPr/>
          <p:nvPr/>
        </p:nvSpPr>
        <p:spPr>
          <a:xfrm>
            <a:off x="7867031" y="4843758"/>
            <a:ext cx="1440000" cy="1440000"/>
          </a:xfrm>
          <a:prstGeom prst="ellipse">
            <a:avLst/>
          </a:prstGeom>
          <a:solidFill>
            <a:srgbClr val="E71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9623B04-0F35-4F11-BC72-D059C8F8EA58}"/>
              </a:ext>
            </a:extLst>
          </p:cNvPr>
          <p:cNvSpPr txBox="1"/>
          <p:nvPr/>
        </p:nvSpPr>
        <p:spPr>
          <a:xfrm>
            <a:off x="7867031" y="5226541"/>
            <a:ext cx="1440000" cy="726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협업 플랫폼 </a:t>
            </a:r>
            <a:r>
              <a:rPr lang="en-US" altLang="ko-KR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STONEBREAK </a:t>
            </a:r>
          </a:p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출시 </a:t>
            </a:r>
          </a:p>
        </p:txBody>
      </p:sp>
      <p:sp>
        <p:nvSpPr>
          <p:cNvPr id="116" name="object 19">
            <a:extLst>
              <a:ext uri="{FF2B5EF4-FFF2-40B4-BE49-F238E27FC236}">
                <a16:creationId xmlns:a16="http://schemas.microsoft.com/office/drawing/2014/main" id="{99EE73E3-5DF8-476E-88EF-A8BADF4F9E3F}"/>
              </a:ext>
            </a:extLst>
          </p:cNvPr>
          <p:cNvSpPr txBox="1"/>
          <p:nvPr/>
        </p:nvSpPr>
        <p:spPr>
          <a:xfrm>
            <a:off x="9563056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2022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A25BBB0D-B187-44CA-A629-A49B40A53C2B}"/>
              </a:ext>
            </a:extLst>
          </p:cNvPr>
          <p:cNvCxnSpPr>
            <a:cxnSpLocks/>
          </p:cNvCxnSpPr>
          <p:nvPr/>
        </p:nvCxnSpPr>
        <p:spPr>
          <a:xfrm flipV="1">
            <a:off x="9661493" y="3633063"/>
            <a:ext cx="0" cy="207600"/>
          </a:xfrm>
          <a:prstGeom prst="line">
            <a:avLst/>
          </a:prstGeom>
          <a:ln w="15875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타원 117">
            <a:extLst>
              <a:ext uri="{FF2B5EF4-FFF2-40B4-BE49-F238E27FC236}">
                <a16:creationId xmlns:a16="http://schemas.microsoft.com/office/drawing/2014/main" id="{9A83287D-0544-4081-9CB9-DC197152F2C8}"/>
              </a:ext>
            </a:extLst>
          </p:cNvPr>
          <p:cNvSpPr/>
          <p:nvPr/>
        </p:nvSpPr>
        <p:spPr>
          <a:xfrm>
            <a:off x="8941493" y="2118785"/>
            <a:ext cx="1440000" cy="1440000"/>
          </a:xfrm>
          <a:prstGeom prst="ellipse">
            <a:avLst/>
          </a:prstGeom>
          <a:solidFill>
            <a:srgbClr val="E71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6F69A60-FCA4-406F-9D4E-DCF72651E59D}"/>
              </a:ext>
            </a:extLst>
          </p:cNvPr>
          <p:cNvSpPr txBox="1"/>
          <p:nvPr/>
        </p:nvSpPr>
        <p:spPr>
          <a:xfrm>
            <a:off x="8979144" y="2475602"/>
            <a:ext cx="1419503" cy="726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모두의 </a:t>
            </a:r>
            <a:endParaRPr lang="en-US" altLang="ko-KR" sz="1100" dirty="0">
              <a:solidFill>
                <a:schemeClr val="bg1"/>
              </a:solidFill>
              <a:effectLst/>
              <a:latin typeface="Pretendard Bold" panose="02000803000000020004" pitchFamily="2" charset="-127"/>
              <a:ea typeface="Pretendard Bold" panose="02000803000000020004" pitchFamily="2" charset="-127"/>
              <a:cs typeface="Pretendard Bold" panose="02000803000000020004" pitchFamily="2" charset="-127"/>
            </a:endParaRPr>
          </a:p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대시보드</a:t>
            </a:r>
            <a:r>
              <a:rPr lang="en-US" altLang="ko-KR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(Stick)</a:t>
            </a: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 </a:t>
            </a:r>
            <a:endParaRPr lang="en-US" altLang="ko-KR" sz="1100" dirty="0">
              <a:solidFill>
                <a:schemeClr val="bg1"/>
              </a:solidFill>
              <a:effectLst/>
              <a:latin typeface="Pretendard Bold" panose="02000803000000020004" pitchFamily="2" charset="-127"/>
              <a:ea typeface="Pretendard Bold" panose="02000803000000020004" pitchFamily="2" charset="-127"/>
              <a:cs typeface="Pretendard Bold" panose="02000803000000020004" pitchFamily="2" charset="-127"/>
            </a:endParaRPr>
          </a:p>
          <a:p>
            <a:pPr algn="ctr">
              <a:lnSpc>
                <a:spcPts val="1700"/>
              </a:lnSpc>
            </a:pP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출시</a:t>
            </a: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F7728BEA-6E34-43E1-A03B-19629322800F}"/>
              </a:ext>
            </a:extLst>
          </p:cNvPr>
          <p:cNvSpPr/>
          <p:nvPr/>
        </p:nvSpPr>
        <p:spPr>
          <a:xfrm>
            <a:off x="10708110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object 19">
            <a:extLst>
              <a:ext uri="{FF2B5EF4-FFF2-40B4-BE49-F238E27FC236}">
                <a16:creationId xmlns:a16="http://schemas.microsoft.com/office/drawing/2014/main" id="{1AB5D1B3-7739-4AAA-AF6F-E52E787EE12B}"/>
              </a:ext>
            </a:extLst>
          </p:cNvPr>
          <p:cNvSpPr txBox="1"/>
          <p:nvPr/>
        </p:nvSpPr>
        <p:spPr>
          <a:xfrm>
            <a:off x="10654673" y="3893543"/>
            <a:ext cx="674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ko-KR" sz="1400" b="1" spc="-35" dirty="0">
                <a:solidFill>
                  <a:srgbClr val="E71F18"/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2023</a:t>
            </a:r>
            <a:endParaRPr lang="ko-KR" altLang="en-US" sz="1400" dirty="0">
              <a:solidFill>
                <a:srgbClr val="E71F18"/>
              </a:solidFill>
              <a:latin typeface="DIN Pro Bold" panose="020B0804020101020102" pitchFamily="34" charset="0"/>
              <a:cs typeface="DIN Pro Bold" panose="020B0804020101020102" pitchFamily="34" charset="0"/>
            </a:endParaRP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32C5CE18-5E69-4D60-9525-7D5B0BD05143}"/>
              </a:ext>
            </a:extLst>
          </p:cNvPr>
          <p:cNvSpPr/>
          <p:nvPr/>
        </p:nvSpPr>
        <p:spPr>
          <a:xfrm>
            <a:off x="9625626" y="4213445"/>
            <a:ext cx="90000" cy="90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34D26349-1B5B-4272-8E36-AE488E76981E}"/>
              </a:ext>
            </a:extLst>
          </p:cNvPr>
          <p:cNvCxnSpPr>
            <a:cxnSpLocks/>
          </p:cNvCxnSpPr>
          <p:nvPr/>
        </p:nvCxnSpPr>
        <p:spPr>
          <a:xfrm flipV="1">
            <a:off x="10752966" y="4416264"/>
            <a:ext cx="0" cy="335984"/>
          </a:xfrm>
          <a:prstGeom prst="line">
            <a:avLst/>
          </a:prstGeom>
          <a:ln w="15875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타원 42">
            <a:extLst>
              <a:ext uri="{FF2B5EF4-FFF2-40B4-BE49-F238E27FC236}">
                <a16:creationId xmlns:a16="http://schemas.microsoft.com/office/drawing/2014/main" id="{169ED8DF-2649-4905-AA47-CB9FBC50C36D}"/>
              </a:ext>
            </a:extLst>
          </p:cNvPr>
          <p:cNvSpPr/>
          <p:nvPr/>
        </p:nvSpPr>
        <p:spPr>
          <a:xfrm>
            <a:off x="10032966" y="4843758"/>
            <a:ext cx="1440000" cy="1440000"/>
          </a:xfrm>
          <a:prstGeom prst="ellipse">
            <a:avLst/>
          </a:prstGeom>
          <a:solidFill>
            <a:srgbClr val="E71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AD80618-5490-4EF2-B39B-DFF60F636CAB}"/>
              </a:ext>
            </a:extLst>
          </p:cNvPr>
          <p:cNvSpPr txBox="1"/>
          <p:nvPr/>
        </p:nvSpPr>
        <p:spPr>
          <a:xfrm>
            <a:off x="10032966" y="5200710"/>
            <a:ext cx="1440000" cy="726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One-Stop </a:t>
            </a:r>
          </a:p>
          <a:p>
            <a:pPr algn="ctr">
              <a:lnSpc>
                <a:spcPts val="1700"/>
              </a:lnSpc>
            </a:pPr>
            <a:r>
              <a:rPr lang="en-US" altLang="ko-KR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SaaS Platform XMORSE </a:t>
            </a:r>
            <a:r>
              <a:rPr lang="ko-KR" altLang="en-US" sz="1100" dirty="0">
                <a:solidFill>
                  <a:schemeClr val="bg1"/>
                </a:solidFill>
                <a:effectLst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출시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C3A0761-3FC5-4A94-8B58-FD1E9AA533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1" r="6901"/>
          <a:stretch/>
        </p:blipFill>
        <p:spPr>
          <a:xfrm>
            <a:off x="6470694" y="1868944"/>
            <a:ext cx="5035506" cy="4139618"/>
          </a:xfrm>
          <a:prstGeom prst="rect">
            <a:avLst/>
          </a:prstGeom>
          <a:noFill/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60D2E1CF-360D-4F94-A6D1-371F8292666C}"/>
              </a:ext>
            </a:extLst>
          </p:cNvPr>
          <p:cNvSpPr txBox="1"/>
          <p:nvPr/>
        </p:nvSpPr>
        <p:spPr>
          <a:xfrm>
            <a:off x="6368424" y="2244186"/>
            <a:ext cx="1512303" cy="460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AI </a:t>
            </a: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모델과 실시간 연동</a:t>
            </a:r>
            <a:endParaRPr lang="en-US" altLang="ko-KR" sz="10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500"/>
              </a:lnSpc>
            </a:pPr>
            <a:r>
              <a:rPr lang="en-US" altLang="ko-KR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&amp; </a:t>
            </a: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고급화 분석 진행 </a:t>
            </a:r>
            <a:endParaRPr lang="en-US" altLang="ko-KR" sz="10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40A1C58-005F-43CE-BF3A-CDC29222362F}"/>
              </a:ext>
            </a:extLst>
          </p:cNvPr>
          <p:cNvSpPr txBox="1"/>
          <p:nvPr/>
        </p:nvSpPr>
        <p:spPr>
          <a:xfrm>
            <a:off x="9583181" y="1983410"/>
            <a:ext cx="1970027" cy="652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장소</a:t>
            </a:r>
            <a:r>
              <a:rPr lang="en-US" altLang="ko-KR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시간의 제약이 없는</a:t>
            </a:r>
            <a:endParaRPr lang="en-US" altLang="ko-KR" sz="10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algn="r"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클라우드 컴퓨팅 기반의 </a:t>
            </a:r>
            <a:endParaRPr lang="en-US" altLang="ko-KR" sz="10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algn="r"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분석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55EA75A-4361-4D90-B0B3-A60E0C73BAEA}"/>
              </a:ext>
            </a:extLst>
          </p:cNvPr>
          <p:cNvSpPr txBox="1"/>
          <p:nvPr/>
        </p:nvSpPr>
        <p:spPr>
          <a:xfrm>
            <a:off x="6406427" y="6107175"/>
            <a:ext cx="2285999" cy="460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웹 및 자체 개발 어플리케이션 등 </a:t>
            </a:r>
            <a:endParaRPr lang="en-US" altLang="ko-KR" sz="10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어디에나 임베디드 가능한 </a:t>
            </a:r>
            <a:r>
              <a:rPr lang="en-US" altLang="ko-KR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API </a:t>
            </a: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제공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BFEFDBC-E469-4BE1-B179-F3FDEE42F4A8}"/>
              </a:ext>
            </a:extLst>
          </p:cNvPr>
          <p:cNvSpPr txBox="1"/>
          <p:nvPr/>
        </p:nvSpPr>
        <p:spPr>
          <a:xfrm>
            <a:off x="9616062" y="5525284"/>
            <a:ext cx="1970027" cy="652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마이크로 서비스 아키텍처</a:t>
            </a:r>
            <a:r>
              <a:rPr lang="en-US" altLang="ko-KR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(MSA) </a:t>
            </a:r>
          </a:p>
          <a:p>
            <a:pPr algn="r"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기반의 </a:t>
            </a:r>
            <a:r>
              <a:rPr lang="ko-KR" altLang="en-US" sz="100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무중단</a:t>
            </a: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배포와 </a:t>
            </a:r>
            <a:endParaRPr lang="en-US" altLang="ko-KR" sz="10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algn="r">
              <a:lnSpc>
                <a:spcPts val="1500"/>
              </a:lnSpc>
            </a:pP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서비스 스케일 인</a:t>
            </a:r>
            <a:r>
              <a:rPr lang="en-US" altLang="ko-KR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lang="ko-KR" altLang="en-US" sz="10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아웃 구현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97F3893-E017-4712-9E8E-BD6609C018B5}"/>
              </a:ext>
            </a:extLst>
          </p:cNvPr>
          <p:cNvSpPr txBox="1"/>
          <p:nvPr/>
        </p:nvSpPr>
        <p:spPr>
          <a:xfrm>
            <a:off x="6931306" y="3212650"/>
            <a:ext cx="1389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DIN Pro Black" panose="020B0A04020101010102" pitchFamily="34" charset="0"/>
                <a:ea typeface="Pretendard ExtraBold" panose="02000903000000020004" pitchFamily="2" charset="-127"/>
                <a:cs typeface="DIN Pro Black" panose="020B0A04020101010102" pitchFamily="34" charset="0"/>
              </a:rPr>
              <a:t>AI</a:t>
            </a:r>
            <a:endParaRPr lang="ko-KR" altLang="en-US" sz="2000" dirty="0">
              <a:solidFill>
                <a:schemeClr val="bg1"/>
              </a:solidFill>
              <a:latin typeface="DIN Pro Black" panose="020B0A04020101010102" pitchFamily="34" charset="0"/>
              <a:ea typeface="Pretendard ExtraBold" panose="02000903000000020004" pitchFamily="2" charset="-127"/>
              <a:cs typeface="DIN Pro Black" panose="020B0A04020101010102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0940708-5EA6-45DE-AC04-13EFB2140FC2}"/>
              </a:ext>
            </a:extLst>
          </p:cNvPr>
          <p:cNvSpPr txBox="1"/>
          <p:nvPr/>
        </p:nvSpPr>
        <p:spPr>
          <a:xfrm>
            <a:off x="8534400" y="2831650"/>
            <a:ext cx="1277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DIN Pro Black" panose="020B0A04020101010102" pitchFamily="34" charset="0"/>
                <a:ea typeface="Pretendard ExtraBold" panose="02000903000000020004" pitchFamily="2" charset="-127"/>
                <a:cs typeface="DIN Pro Black" panose="020B0A04020101010102" pitchFamily="34" charset="0"/>
              </a:rPr>
              <a:t>CLOUD</a:t>
            </a:r>
            <a:endParaRPr lang="ko-KR" altLang="en-US" sz="2000" dirty="0">
              <a:solidFill>
                <a:schemeClr val="bg1"/>
              </a:solidFill>
              <a:latin typeface="DIN Pro Black" panose="020B0A04020101010102" pitchFamily="34" charset="0"/>
              <a:ea typeface="Pretendard ExtraBold" panose="02000903000000020004" pitchFamily="2" charset="-127"/>
              <a:cs typeface="DIN Pro Black" panose="020B0A04020101010102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935384C-58B2-4006-AC0F-3EB4FE54DD65}"/>
              </a:ext>
            </a:extLst>
          </p:cNvPr>
          <p:cNvSpPr txBox="1"/>
          <p:nvPr/>
        </p:nvSpPr>
        <p:spPr>
          <a:xfrm>
            <a:off x="7347818" y="4717540"/>
            <a:ext cx="1277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DIN Pro Black" panose="020B0A04020101010102" pitchFamily="34" charset="0"/>
                <a:ea typeface="Pretendard ExtraBold" panose="02000903000000020004" pitchFamily="2" charset="-127"/>
                <a:cs typeface="DIN Pro Black" panose="020B0A04020101010102" pitchFamily="34" charset="0"/>
              </a:rPr>
              <a:t>API</a:t>
            </a:r>
            <a:endParaRPr lang="ko-KR" altLang="en-US" sz="2000" dirty="0">
              <a:solidFill>
                <a:schemeClr val="bg1"/>
              </a:solidFill>
              <a:latin typeface="DIN Pro Black" panose="020B0A04020101010102" pitchFamily="34" charset="0"/>
              <a:ea typeface="Pretendard ExtraBold" panose="02000903000000020004" pitchFamily="2" charset="-127"/>
              <a:cs typeface="DIN Pro Black" panose="020B0A04020101010102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E0018ED-7E06-4758-8958-F144F9D09AC2}"/>
              </a:ext>
            </a:extLst>
          </p:cNvPr>
          <p:cNvSpPr txBox="1"/>
          <p:nvPr/>
        </p:nvSpPr>
        <p:spPr>
          <a:xfrm>
            <a:off x="9009356" y="4412740"/>
            <a:ext cx="1277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DIN Pro Black" panose="020B0A04020101010102" pitchFamily="34" charset="0"/>
                <a:ea typeface="Pretendard ExtraBold" panose="02000903000000020004" pitchFamily="2" charset="-127"/>
                <a:cs typeface="DIN Pro Black" panose="020B0A04020101010102" pitchFamily="34" charset="0"/>
              </a:rPr>
              <a:t>MSA</a:t>
            </a:r>
            <a:endParaRPr lang="ko-KR" altLang="en-US" sz="2000" dirty="0">
              <a:solidFill>
                <a:schemeClr val="bg1"/>
              </a:solidFill>
              <a:latin typeface="DIN Pro Black" panose="020B0A04020101010102" pitchFamily="34" charset="0"/>
              <a:ea typeface="Pretendard ExtraBold" panose="02000903000000020004" pitchFamily="2" charset="-127"/>
              <a:cs typeface="DIN Pro Black" panose="020B0A04020101010102" pitchFamily="34" charset="0"/>
            </a:endParaRPr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EB30A1F4-736B-4CB6-AC6A-771F3A02D84C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7631441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02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Why 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Scatter X?</a:t>
            </a:r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5985B2C3-424F-43DE-AAF3-C22A3AD26E3B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9">
            <a:extLst>
              <a:ext uri="{FF2B5EF4-FFF2-40B4-BE49-F238E27FC236}">
                <a16:creationId xmlns:a16="http://schemas.microsoft.com/office/drawing/2014/main" id="{A44E88F5-4950-46A9-85E4-F556B352BAEC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6">
            <a:extLst>
              <a:ext uri="{FF2B5EF4-FFF2-40B4-BE49-F238E27FC236}">
                <a16:creationId xmlns:a16="http://schemas.microsoft.com/office/drawing/2014/main" id="{926C6B98-EFB6-4A27-8110-752436823359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">
            <a:extLst>
              <a:ext uri="{FF2B5EF4-FFF2-40B4-BE49-F238E27FC236}">
                <a16:creationId xmlns:a16="http://schemas.microsoft.com/office/drawing/2014/main" id="{E66B1C7C-E079-49CA-AF47-494BF7C46A24}"/>
              </a:ext>
            </a:extLst>
          </p:cNvPr>
          <p:cNvSpPr txBox="1"/>
          <p:nvPr/>
        </p:nvSpPr>
        <p:spPr>
          <a:xfrm>
            <a:off x="705314" y="6348183"/>
            <a:ext cx="1428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About Scatter X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Why Scatter X?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63" name="object 24">
            <a:extLst>
              <a:ext uri="{FF2B5EF4-FFF2-40B4-BE49-F238E27FC236}">
                <a16:creationId xmlns:a16="http://schemas.microsoft.com/office/drawing/2014/main" id="{1424C9B1-B466-49DB-AFD7-81673E8AEE2F}"/>
              </a:ext>
            </a:extLst>
          </p:cNvPr>
          <p:cNvSpPr txBox="1"/>
          <p:nvPr/>
        </p:nvSpPr>
        <p:spPr>
          <a:xfrm>
            <a:off x="10515600" y="725657"/>
            <a:ext cx="968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COMPANY OVERVIEW</a:t>
            </a: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FBB25948-9F0C-41CC-A7F0-D042C5C21AAD}"/>
              </a:ext>
            </a:extLst>
          </p:cNvPr>
          <p:cNvSpPr txBox="1"/>
          <p:nvPr/>
        </p:nvSpPr>
        <p:spPr>
          <a:xfrm>
            <a:off x="719999" y="1965774"/>
            <a:ext cx="4125173" cy="114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406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Field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680000" algn="l"/>
              </a:tabLst>
            </a:pPr>
            <a:r>
              <a:rPr lang="en-US" altLang="ko-KR" sz="1200" spc="-50" dirty="0">
                <a:solidFill>
                  <a:srgbClr val="231F20"/>
                </a:solidFill>
                <a:latin typeface="DIN Pro Medium" panose="020B0604020101020102" pitchFamily="34" charset="0"/>
                <a:ea typeface="Pretendard SemiBold" panose="02000703000000020004" pitchFamily="2" charset="-127"/>
                <a:cs typeface="DIN Pro Medium" panose="020B0604020101020102" pitchFamily="34" charset="0"/>
              </a:rPr>
              <a:t>Big Data &amp; AI &amp; Visualization</a:t>
            </a:r>
          </a:p>
          <a:p>
            <a:pPr marL="12700">
              <a:lnSpc>
                <a:spcPts val="1300"/>
              </a:lnSpc>
              <a:spcBef>
                <a:spcPts val="100"/>
              </a:spcBef>
              <a:tabLst>
                <a:tab pos="4680000" algn="l"/>
              </a:tabLst>
            </a:pPr>
            <a:endParaRPr lang="en-US" altLang="ko-KR" sz="1200" b="1" spc="-50" dirty="0">
              <a:solidFill>
                <a:srgbClr val="231F20"/>
              </a:solidFill>
              <a:latin typeface="DIN Pro Medium" panose="020B0604020101020102" pitchFamily="34" charset="0"/>
              <a:ea typeface="Pretendard SemiBold" panose="02000703000000020004" pitchFamily="2" charset="-127"/>
              <a:cs typeface="DIN Pro Medium" panose="020B0604020101020102" pitchFamily="34" charset="0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050" dirty="0" err="1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ScatterX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는 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억 건 이상의 데이터를 수분 안에 처리할 수 있는 고성능 빅데이터 처리 시스템으로 초대용량 데이터 시대를 준비합니다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  <a:endParaRPr lang="ko-KR" altLang="en-US" sz="1400" dirty="0">
              <a:latin typeface="Pretendard"/>
              <a:cs typeface="Pretendard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BD0C9F95-D17A-42AD-9C9D-E7926C569FD4}"/>
              </a:ext>
            </a:extLst>
          </p:cNvPr>
          <p:cNvSpPr txBox="1"/>
          <p:nvPr/>
        </p:nvSpPr>
        <p:spPr>
          <a:xfrm>
            <a:off x="719999" y="3425683"/>
            <a:ext cx="4125173" cy="1154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00"/>
              </a:lnSpc>
              <a:spcBef>
                <a:spcPts val="100"/>
              </a:spcBef>
              <a:tabLst>
                <a:tab pos="406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Item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680000" algn="l"/>
              </a:tabLst>
            </a:pPr>
            <a:r>
              <a:rPr lang="en-US" altLang="ko-KR" sz="1200" spc="-50" dirty="0">
                <a:solidFill>
                  <a:srgbClr val="231F20"/>
                </a:solidFill>
                <a:latin typeface="DIN Pro Medium" panose="020B0604020101020102" pitchFamily="34" charset="0"/>
                <a:ea typeface="Pretendard SemiBold" panose="02000703000000020004" pitchFamily="2" charset="-127"/>
                <a:cs typeface="DIN Pro Medium" panose="020B0604020101020102" pitchFamily="34" charset="0"/>
              </a:rPr>
              <a:t>Big Data Analytics Solution</a:t>
            </a:r>
          </a:p>
          <a:p>
            <a:pPr marL="12700">
              <a:lnSpc>
                <a:spcPts val="1600"/>
              </a:lnSpc>
              <a:spcBef>
                <a:spcPts val="100"/>
              </a:spcBef>
              <a:tabLst>
                <a:tab pos="4680000" algn="l"/>
              </a:tabLst>
            </a:pPr>
            <a:endParaRPr lang="en-US" altLang="ko-KR" sz="1200" spc="-50" dirty="0">
              <a:solidFill>
                <a:srgbClr val="231F20"/>
              </a:solidFill>
              <a:latin typeface="DIN Pro Medium" panose="020B0604020101020102" pitchFamily="34" charset="0"/>
              <a:ea typeface="Pretendard SemiBold" panose="02000703000000020004" pitchFamily="2" charset="-127"/>
              <a:cs typeface="DIN Pro Medium" panose="020B0604020101020102" pitchFamily="34" charset="0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ScatterX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는 데이터 검색부터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BI,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문제정의와 분석까지 데이터 분석의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 to Z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다루는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ONE-STOP Solution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을 제공합니다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  <a:endParaRPr lang="ko-KR" altLang="en-US" sz="14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43BF6255-A2E3-4929-9651-BB114B80CA10}"/>
              </a:ext>
            </a:extLst>
          </p:cNvPr>
          <p:cNvSpPr txBox="1"/>
          <p:nvPr/>
        </p:nvSpPr>
        <p:spPr>
          <a:xfrm>
            <a:off x="719999" y="4898417"/>
            <a:ext cx="4125173" cy="1154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00"/>
              </a:lnSpc>
              <a:spcBef>
                <a:spcPts val="100"/>
              </a:spcBef>
              <a:tabLst>
                <a:tab pos="406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03. Vision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680000" algn="l"/>
              </a:tabLst>
            </a:pPr>
            <a:r>
              <a:rPr lang="en-US" altLang="ko-KR" sz="1200" spc="-50" dirty="0">
                <a:solidFill>
                  <a:srgbClr val="231F20"/>
                </a:solidFill>
                <a:latin typeface="DIN Pro Medium" panose="020B0604020101020102" pitchFamily="34" charset="0"/>
                <a:ea typeface="Pretendard SemiBold" panose="02000703000000020004" pitchFamily="2" charset="-127"/>
                <a:cs typeface="DIN Pro Medium" panose="020B0604020101020102" pitchFamily="34" charset="0"/>
              </a:rPr>
              <a:t>Simple x Valuable</a:t>
            </a:r>
          </a:p>
          <a:p>
            <a:pPr marL="12700">
              <a:lnSpc>
                <a:spcPts val="1600"/>
              </a:lnSpc>
              <a:spcBef>
                <a:spcPts val="100"/>
              </a:spcBef>
              <a:tabLst>
                <a:tab pos="4680000" algn="l"/>
              </a:tabLst>
            </a:pPr>
            <a:endParaRPr lang="en-US" altLang="ko-KR" sz="1200" spc="-50" dirty="0">
              <a:solidFill>
                <a:srgbClr val="231F20"/>
              </a:solidFill>
              <a:latin typeface="DIN Pro Medium" panose="020B0604020101020102" pitchFamily="34" charset="0"/>
              <a:ea typeface="Pretendard SemiBold" panose="02000703000000020004" pitchFamily="2" charset="-127"/>
              <a:cs typeface="DIN Pro Medium" panose="020B0604020101020102" pitchFamily="34" charset="0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ScatterX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는 비전문가도 쉽고 빠르게 원하는 인사이트를 도출할 수 있는 </a:t>
            </a:r>
            <a:b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프로그램을 지원합니다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  <a:endParaRPr lang="ko-KR" altLang="en-US" sz="14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617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9">
            <a:extLst>
              <a:ext uri="{FF2B5EF4-FFF2-40B4-BE49-F238E27FC236}">
                <a16:creationId xmlns:a16="http://schemas.microsoft.com/office/drawing/2014/main" id="{0DB3ACAB-0AAF-44AC-9026-3799C574572B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7631441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02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Why 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Scatter X?</a:t>
            </a:r>
          </a:p>
        </p:txBody>
      </p:sp>
      <p:sp>
        <p:nvSpPr>
          <p:cNvPr id="70" name="object 19">
            <a:extLst>
              <a:ext uri="{FF2B5EF4-FFF2-40B4-BE49-F238E27FC236}">
                <a16:creationId xmlns:a16="http://schemas.microsoft.com/office/drawing/2014/main" id="{EEFA3409-C455-4E3C-9D0E-D1C98533C8AC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26">
            <a:extLst>
              <a:ext uri="{FF2B5EF4-FFF2-40B4-BE49-F238E27FC236}">
                <a16:creationId xmlns:a16="http://schemas.microsoft.com/office/drawing/2014/main" id="{8B4A09D8-FE4E-4295-A4D7-0C259CBD2661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11">
            <a:extLst>
              <a:ext uri="{FF2B5EF4-FFF2-40B4-BE49-F238E27FC236}">
                <a16:creationId xmlns:a16="http://schemas.microsoft.com/office/drawing/2014/main" id="{201E896F-1AB0-4C94-AEBF-0BC53A5B8850}"/>
              </a:ext>
            </a:extLst>
          </p:cNvPr>
          <p:cNvSpPr txBox="1"/>
          <p:nvPr/>
        </p:nvSpPr>
        <p:spPr>
          <a:xfrm>
            <a:off x="707299" y="1529393"/>
            <a:ext cx="10777104" cy="292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en-US" altLang="ko-KR" sz="1500" dirty="0" err="1">
                <a:solidFill>
                  <a:srgbClr val="231F2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ScatterX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빅데이터 시각화 </a:t>
            </a:r>
            <a:r>
              <a:rPr lang="ko-KR" altLang="en-US" sz="1500" dirty="0">
                <a:solidFill>
                  <a:srgbClr val="231F2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특허 기술</a:t>
            </a:r>
          </a:p>
        </p:txBody>
      </p:sp>
      <p:sp>
        <p:nvSpPr>
          <p:cNvPr id="90" name="object 6">
            <a:extLst>
              <a:ext uri="{FF2B5EF4-FFF2-40B4-BE49-F238E27FC236}">
                <a16:creationId xmlns:a16="http://schemas.microsoft.com/office/drawing/2014/main" id="{8CD95B49-EA7F-4A47-AD78-1F20EF66E91E}"/>
              </a:ext>
            </a:extLst>
          </p:cNvPr>
          <p:cNvSpPr txBox="1"/>
          <p:nvPr/>
        </p:nvSpPr>
        <p:spPr>
          <a:xfrm>
            <a:off x="705314" y="6348183"/>
            <a:ext cx="1428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About Scatter X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Why Scatter X?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91" name="object 24">
            <a:extLst>
              <a:ext uri="{FF2B5EF4-FFF2-40B4-BE49-F238E27FC236}">
                <a16:creationId xmlns:a16="http://schemas.microsoft.com/office/drawing/2014/main" id="{9346C57B-ADBC-454F-B456-C1C9531443E5}"/>
              </a:ext>
            </a:extLst>
          </p:cNvPr>
          <p:cNvSpPr txBox="1"/>
          <p:nvPr/>
        </p:nvSpPr>
        <p:spPr>
          <a:xfrm>
            <a:off x="10515600" y="725657"/>
            <a:ext cx="968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COMPANY OVERVIEW</a:t>
            </a:r>
          </a:p>
        </p:txBody>
      </p:sp>
      <p:sp>
        <p:nvSpPr>
          <p:cNvPr id="47" name="object 19">
            <a:extLst>
              <a:ext uri="{FF2B5EF4-FFF2-40B4-BE49-F238E27FC236}">
                <a16:creationId xmlns:a16="http://schemas.microsoft.com/office/drawing/2014/main" id="{18DD108D-9F08-4807-9037-02E2F0DFD41C}"/>
              </a:ext>
            </a:extLst>
          </p:cNvPr>
          <p:cNvSpPr txBox="1"/>
          <p:nvPr/>
        </p:nvSpPr>
        <p:spPr>
          <a:xfrm>
            <a:off x="904037" y="2176585"/>
            <a:ext cx="2459126" cy="1141979"/>
          </a:xfrm>
          <a:prstGeom prst="rect">
            <a:avLst/>
          </a:prstGeom>
          <a:effectLst/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20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빅데이터 시각화 기술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08000" indent="-108000">
              <a:lnSpc>
                <a:spcPts val="18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수백만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수천만 건의 방대한 빅데이터를 짧은 시간 내 차트로 시각화</a:t>
            </a:r>
            <a:endParaRPr lang="en-US" altLang="ko-KR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08000" indent="-108000">
              <a:lnSpc>
                <a:spcPts val="1800"/>
              </a:lnSpc>
              <a:buClr>
                <a:srgbClr val="FF0000"/>
              </a:buClr>
              <a:buFont typeface="Pretendard Light" panose="02000403000000020004" pitchFamily="2" charset="-127"/>
              <a:buChar char="•"/>
              <a:tabLst>
                <a:tab pos="108000" algn="l"/>
                <a:tab pos="144000" algn="l"/>
              </a:tabLst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한 화면에 복수의 차트를 다양한 크기로 동시에 표시 가능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00" name="object 19">
            <a:extLst>
              <a:ext uri="{FF2B5EF4-FFF2-40B4-BE49-F238E27FC236}">
                <a16:creationId xmlns:a16="http://schemas.microsoft.com/office/drawing/2014/main" id="{E9308F65-EA24-4507-8A98-30B7A44D963B}"/>
              </a:ext>
            </a:extLst>
          </p:cNvPr>
          <p:cNvSpPr txBox="1"/>
          <p:nvPr/>
        </p:nvSpPr>
        <p:spPr>
          <a:xfrm>
            <a:off x="4270261" y="2176585"/>
            <a:ext cx="1717813" cy="911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20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시각화 분석 처리 기술 </a:t>
            </a:r>
          </a:p>
          <a:p>
            <a:pPr marL="108000" indent="-108000">
              <a:lnSpc>
                <a:spcPts val="18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계층 주도형 시각화 기술 적용</a:t>
            </a:r>
          </a:p>
          <a:p>
            <a:pPr marL="108000" indent="-108000">
              <a:lnSpc>
                <a:spcPts val="18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시각화 분산 처리 가능  </a:t>
            </a:r>
            <a:b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Layer Driven Visualization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078437F-37BD-4815-8D0D-95BF92023A01}"/>
              </a:ext>
            </a:extLst>
          </p:cNvPr>
          <p:cNvGrpSpPr/>
          <p:nvPr/>
        </p:nvGrpSpPr>
        <p:grpSpPr>
          <a:xfrm>
            <a:off x="7108673" y="2176585"/>
            <a:ext cx="1717813" cy="680314"/>
            <a:chOff x="6592295" y="2035114"/>
            <a:chExt cx="1717813" cy="680314"/>
          </a:xfrm>
        </p:grpSpPr>
        <p:sp>
          <p:nvSpPr>
            <p:cNvPr id="37" name="object 19">
              <a:extLst>
                <a:ext uri="{FF2B5EF4-FFF2-40B4-BE49-F238E27FC236}">
                  <a16:creationId xmlns:a16="http://schemas.microsoft.com/office/drawing/2014/main" id="{FACAEFB8-6116-4E19-A3F6-350BE1F6C298}"/>
                </a:ext>
              </a:extLst>
            </p:cNvPr>
            <p:cNvSpPr txBox="1"/>
            <p:nvPr/>
          </p:nvSpPr>
          <p:spPr>
            <a:xfrm>
              <a:off x="6592295" y="2035114"/>
              <a:ext cx="1717813" cy="68031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lang="ko-KR" altLang="en-US" sz="1200" b="1" spc="-35" dirty="0">
                  <a:solidFill>
                    <a:srgbClr val="E71F18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시각화 압축 기술 </a:t>
              </a:r>
            </a:p>
            <a:p>
              <a:pPr marL="108000" indent="-108000">
                <a:lnSpc>
                  <a:spcPts val="1800"/>
                </a:lnSpc>
                <a:buClr>
                  <a:srgbClr val="E71F18"/>
                </a:buClr>
                <a:buFont typeface="Arial" panose="020B0604020202020204" pitchFamily="34" charset="0"/>
                <a:buChar char="•"/>
                <a:tabLst>
                  <a:tab pos="72000" algn="l"/>
                  <a:tab pos="108000" algn="l"/>
                  <a:tab pos="144000" algn="l"/>
                </a:tabLst>
              </a:pPr>
              <a:r>
                <a:rPr lang="ko-KR" altLang="en-US" sz="105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 시각화 원본 데이터 압축</a:t>
              </a:r>
            </a:p>
            <a:p>
              <a:pPr marL="108000" indent="-108000">
                <a:lnSpc>
                  <a:spcPts val="1800"/>
                </a:lnSpc>
                <a:buClr>
                  <a:srgbClr val="E71F18"/>
                </a:buClr>
                <a:buFont typeface="Arial" panose="020B0604020202020204" pitchFamily="34" charset="0"/>
                <a:buChar char="•"/>
                <a:tabLst>
                  <a:tab pos="72000" algn="l"/>
                  <a:tab pos="108000" algn="l"/>
                  <a:tab pos="144000" algn="l"/>
                </a:tabLst>
              </a:pPr>
              <a:r>
                <a:rPr lang="ko-KR" altLang="en-US" sz="105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 저해상     고해상 복원 가능</a:t>
              </a:r>
            </a:p>
          </p:txBody>
        </p:sp>
        <p:pic>
          <p:nvPicPr>
            <p:cNvPr id="101" name="그래픽 100">
              <a:extLst>
                <a:ext uri="{FF2B5EF4-FFF2-40B4-BE49-F238E27FC236}">
                  <a16:creationId xmlns:a16="http://schemas.microsoft.com/office/drawing/2014/main" id="{6CF3B8FE-FEB2-4341-B9F7-F311F5D1F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15175" y="2583656"/>
              <a:ext cx="97044" cy="89189"/>
            </a:xfrm>
            <a:prstGeom prst="rect">
              <a:avLst/>
            </a:prstGeom>
          </p:spPr>
        </p:pic>
      </p:grpSp>
      <p:pic>
        <p:nvPicPr>
          <p:cNvPr id="29" name="그래픽 28">
            <a:extLst>
              <a:ext uri="{FF2B5EF4-FFF2-40B4-BE49-F238E27FC236}">
                <a16:creationId xmlns:a16="http://schemas.microsoft.com/office/drawing/2014/main" id="{78D0685C-7DEE-44D1-A6BA-73C8A989E5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860" y="2244599"/>
            <a:ext cx="93489" cy="137774"/>
          </a:xfrm>
          <a:prstGeom prst="rect">
            <a:avLst/>
          </a:prstGeom>
        </p:spPr>
      </p:pic>
      <p:sp>
        <p:nvSpPr>
          <p:cNvPr id="33" name="object 19">
            <a:extLst>
              <a:ext uri="{FF2B5EF4-FFF2-40B4-BE49-F238E27FC236}">
                <a16:creationId xmlns:a16="http://schemas.microsoft.com/office/drawing/2014/main" id="{8284A71E-7207-4296-BCCA-004DF2FE00D8}"/>
              </a:ext>
            </a:extLst>
          </p:cNvPr>
          <p:cNvSpPr txBox="1"/>
          <p:nvPr/>
        </p:nvSpPr>
        <p:spPr>
          <a:xfrm>
            <a:off x="720860" y="5358279"/>
            <a:ext cx="2398870" cy="499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300"/>
              </a:lnSpc>
              <a:buClr>
                <a:srgbClr val="0047BA"/>
              </a:buClr>
              <a:tabLst>
                <a:tab pos="108000" algn="l"/>
                <a:tab pos="144000" algn="l"/>
              </a:tabLst>
            </a:pPr>
            <a:r>
              <a:rPr lang="ko-KR" altLang="en-US" sz="900" dirty="0" err="1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</a:t>
            </a:r>
            <a: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허  명 </a:t>
            </a:r>
            <a:r>
              <a:rPr lang="en-US" altLang="ko-KR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차트생성장치 및 그 방법</a:t>
            </a:r>
            <a:endParaRPr lang="en-US" altLang="ko-KR" sz="9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300"/>
              </a:lnSpc>
              <a:buClr>
                <a:srgbClr val="0047BA"/>
              </a:buClr>
              <a:tabLst>
                <a:tab pos="108000" algn="l"/>
                <a:tab pos="144000" algn="l"/>
              </a:tabLst>
            </a:pPr>
            <a:r>
              <a:rPr lang="en-US" altLang="ko-KR" sz="9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          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빅데이터를 위한 차트 표시 방법 및 그 장치</a:t>
            </a:r>
            <a:b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</a:br>
            <a: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특허번호 </a:t>
            </a:r>
            <a:r>
              <a:rPr lang="en-US" altLang="ko-KR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10-2223090 / 10-1915773</a:t>
            </a:r>
            <a:endParaRPr lang="ko-KR" altLang="en-US" sz="9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C05ECF34-3D4E-405B-A1CF-791DE36AD220}"/>
              </a:ext>
            </a:extLst>
          </p:cNvPr>
          <p:cNvCxnSpPr>
            <a:cxnSpLocks/>
          </p:cNvCxnSpPr>
          <p:nvPr/>
        </p:nvCxnSpPr>
        <p:spPr>
          <a:xfrm>
            <a:off x="720860" y="5995189"/>
            <a:ext cx="256377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래픽 35">
            <a:extLst>
              <a:ext uri="{FF2B5EF4-FFF2-40B4-BE49-F238E27FC236}">
                <a16:creationId xmlns:a16="http://schemas.microsoft.com/office/drawing/2014/main" id="{BFFF4713-E43F-4EBF-A6F7-4DE840AD6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7084" y="2244599"/>
            <a:ext cx="93489" cy="137774"/>
          </a:xfrm>
          <a:prstGeom prst="rect">
            <a:avLst/>
          </a:prstGeom>
        </p:spPr>
      </p:pic>
      <p:pic>
        <p:nvPicPr>
          <p:cNvPr id="38" name="그래픽 37">
            <a:extLst>
              <a:ext uri="{FF2B5EF4-FFF2-40B4-BE49-F238E27FC236}">
                <a16:creationId xmlns:a16="http://schemas.microsoft.com/office/drawing/2014/main" id="{0614DE06-E0BB-48F4-A7C7-8323905BE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25496" y="2244599"/>
            <a:ext cx="93489" cy="137774"/>
          </a:xfrm>
          <a:prstGeom prst="rect">
            <a:avLst/>
          </a:prstGeom>
        </p:spPr>
      </p:pic>
      <p:sp>
        <p:nvSpPr>
          <p:cNvPr id="39" name="object 19">
            <a:extLst>
              <a:ext uri="{FF2B5EF4-FFF2-40B4-BE49-F238E27FC236}">
                <a16:creationId xmlns:a16="http://schemas.microsoft.com/office/drawing/2014/main" id="{BAFF7E45-CB89-49AC-9E74-D8E495ABCCD6}"/>
              </a:ext>
            </a:extLst>
          </p:cNvPr>
          <p:cNvSpPr txBox="1"/>
          <p:nvPr/>
        </p:nvSpPr>
        <p:spPr>
          <a:xfrm>
            <a:off x="9758788" y="2176585"/>
            <a:ext cx="1781087" cy="911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20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데이터셋 생성 </a:t>
            </a:r>
            <a:r>
              <a:rPr lang="en-US" altLang="ko-KR" sz="120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AI </a:t>
            </a:r>
            <a:r>
              <a:rPr lang="ko-KR" altLang="en-US" sz="120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기술 </a:t>
            </a:r>
          </a:p>
          <a:p>
            <a:pPr marL="108000" indent="-108000">
              <a:lnSpc>
                <a:spcPts val="18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소량의 원본 웨이퍼 이미지로 </a:t>
            </a:r>
            <a:b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웨이퍼 분류모델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학습에 필요한</a:t>
            </a:r>
            <a:b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충분한 웨이퍼 이미지 생성 가능</a:t>
            </a:r>
            <a:endParaRPr lang="en-US" altLang="ko-KR" sz="8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pic>
        <p:nvPicPr>
          <p:cNvPr id="40" name="그래픽 39">
            <a:extLst>
              <a:ext uri="{FF2B5EF4-FFF2-40B4-BE49-F238E27FC236}">
                <a16:creationId xmlns:a16="http://schemas.microsoft.com/office/drawing/2014/main" id="{D9DADEC7-3C46-4719-A4FA-168E58B3E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75611" y="2244599"/>
            <a:ext cx="93489" cy="137774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80720F52-9A20-48FF-9FAE-755BE2F98465}"/>
              </a:ext>
            </a:extLst>
          </p:cNvPr>
          <p:cNvGrpSpPr/>
          <p:nvPr/>
        </p:nvGrpSpPr>
        <p:grpSpPr>
          <a:xfrm>
            <a:off x="4087084" y="5243696"/>
            <a:ext cx="1828445" cy="751493"/>
            <a:chOff x="3886555" y="5243696"/>
            <a:chExt cx="1828445" cy="751493"/>
          </a:xfrm>
        </p:grpSpPr>
        <p:sp>
          <p:nvSpPr>
            <p:cNvPr id="42" name="object 19">
              <a:extLst>
                <a:ext uri="{FF2B5EF4-FFF2-40B4-BE49-F238E27FC236}">
                  <a16:creationId xmlns:a16="http://schemas.microsoft.com/office/drawing/2014/main" id="{D5289EA0-6E54-4202-9B33-4BF9B0CB72E4}"/>
                </a:ext>
              </a:extLst>
            </p:cNvPr>
            <p:cNvSpPr txBox="1"/>
            <p:nvPr/>
          </p:nvSpPr>
          <p:spPr>
            <a:xfrm>
              <a:off x="3886555" y="5441635"/>
              <a:ext cx="1828445" cy="33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ts val="1300"/>
                </a:lnSpc>
                <a:buClr>
                  <a:srgbClr val="0047BA"/>
                </a:buClr>
                <a:tabLst>
                  <a:tab pos="108000" algn="l"/>
                  <a:tab pos="144000" algn="l"/>
                </a:tabLst>
              </a:pPr>
              <a:r>
                <a:rPr lang="ko-KR" altLang="en-US" sz="900" dirty="0" err="1">
                  <a:effectLst/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특</a:t>
              </a:r>
              <a:r>
                <a:rPr lang="ko-KR" altLang="en-US" sz="900" dirty="0">
                  <a:effectLst/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  허  명 </a:t>
              </a:r>
              <a:r>
                <a:rPr lang="en-US" altLang="ko-KR" sz="900" dirty="0">
                  <a:effectLst/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: </a:t>
              </a:r>
              <a:r>
                <a:rPr lang="ko-KR" altLang="en-US" sz="90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데이터 시각화 장치 및 그 방법</a:t>
              </a:r>
              <a:br>
                <a:rPr lang="ko-KR" altLang="en-US" sz="900" dirty="0">
                  <a:effectLst/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</a:br>
              <a:r>
                <a:rPr lang="ko-KR" altLang="en-US" sz="900" dirty="0">
                  <a:effectLst/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특허번호 </a:t>
              </a:r>
              <a:r>
                <a:rPr lang="en-US" altLang="ko-KR" sz="900" dirty="0">
                  <a:effectLst/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: </a:t>
              </a:r>
              <a:r>
                <a:rPr lang="en-US" altLang="ko-KR" sz="90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10-1788250</a:t>
              </a:r>
              <a:endParaRPr lang="ko-KR" altLang="en-US" sz="9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F4623D45-9C81-449D-AD16-90001222F28F}"/>
                </a:ext>
              </a:extLst>
            </p:cNvPr>
            <p:cNvCxnSpPr>
              <a:cxnSpLocks/>
            </p:cNvCxnSpPr>
            <p:nvPr/>
          </p:nvCxnSpPr>
          <p:spPr>
            <a:xfrm>
              <a:off x="3886555" y="5243696"/>
              <a:ext cx="1828445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AA00A2A2-0150-42F2-972B-EE857A475F07}"/>
                </a:ext>
              </a:extLst>
            </p:cNvPr>
            <p:cNvCxnSpPr>
              <a:cxnSpLocks/>
            </p:cNvCxnSpPr>
            <p:nvPr/>
          </p:nvCxnSpPr>
          <p:spPr>
            <a:xfrm>
              <a:off x="3886555" y="5995189"/>
              <a:ext cx="1828445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0913C0C4-FA81-49E1-801B-2754A39AA921}"/>
              </a:ext>
            </a:extLst>
          </p:cNvPr>
          <p:cNvCxnSpPr>
            <a:cxnSpLocks/>
          </p:cNvCxnSpPr>
          <p:nvPr/>
        </p:nvCxnSpPr>
        <p:spPr>
          <a:xfrm>
            <a:off x="720860" y="5243696"/>
            <a:ext cx="256377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bject 19">
            <a:extLst>
              <a:ext uri="{FF2B5EF4-FFF2-40B4-BE49-F238E27FC236}">
                <a16:creationId xmlns:a16="http://schemas.microsoft.com/office/drawing/2014/main" id="{9127D058-8CF5-44A4-9EFE-42F0354DCF1E}"/>
              </a:ext>
            </a:extLst>
          </p:cNvPr>
          <p:cNvSpPr txBox="1"/>
          <p:nvPr/>
        </p:nvSpPr>
        <p:spPr>
          <a:xfrm>
            <a:off x="6925497" y="5358279"/>
            <a:ext cx="1690448" cy="499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300"/>
              </a:lnSpc>
              <a:buClr>
                <a:srgbClr val="0047BA"/>
              </a:buClr>
              <a:tabLst>
                <a:tab pos="496800" algn="l"/>
              </a:tabLst>
            </a:pPr>
            <a:r>
              <a:rPr lang="ko-KR" altLang="en-US" sz="900" dirty="0" err="1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</a:t>
            </a:r>
            <a: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허  명 </a:t>
            </a:r>
            <a:r>
              <a:rPr lang="en-US" altLang="ko-KR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시각화를 위한 데이터 압축 </a:t>
            </a:r>
            <a:br>
              <a:rPr lang="en-US" altLang="ko-KR" sz="9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9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방법 및 그 장치</a:t>
            </a:r>
            <a:b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</a:br>
            <a: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특허번호 </a:t>
            </a:r>
            <a:r>
              <a:rPr lang="en-US" altLang="ko-KR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10-2385867</a:t>
            </a:r>
            <a:endParaRPr lang="ko-KR" altLang="en-US" sz="9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ECC3F9B1-87D8-4286-ABAF-0942C48130FC}"/>
              </a:ext>
            </a:extLst>
          </p:cNvPr>
          <p:cNvCxnSpPr>
            <a:cxnSpLocks/>
          </p:cNvCxnSpPr>
          <p:nvPr/>
        </p:nvCxnSpPr>
        <p:spPr>
          <a:xfrm>
            <a:off x="6925496" y="5243696"/>
            <a:ext cx="169044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72E35DF4-B901-4A63-A3B6-A34D26409551}"/>
              </a:ext>
            </a:extLst>
          </p:cNvPr>
          <p:cNvCxnSpPr>
            <a:cxnSpLocks/>
          </p:cNvCxnSpPr>
          <p:nvPr/>
        </p:nvCxnSpPr>
        <p:spPr>
          <a:xfrm>
            <a:off x="6925496" y="5995766"/>
            <a:ext cx="169044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bject 19">
            <a:extLst>
              <a:ext uri="{FF2B5EF4-FFF2-40B4-BE49-F238E27FC236}">
                <a16:creationId xmlns:a16="http://schemas.microsoft.com/office/drawing/2014/main" id="{4583B9A6-60BB-48A8-93A7-096015558206}"/>
              </a:ext>
            </a:extLst>
          </p:cNvPr>
          <p:cNvSpPr txBox="1"/>
          <p:nvPr/>
        </p:nvSpPr>
        <p:spPr>
          <a:xfrm>
            <a:off x="9575611" y="5441635"/>
            <a:ext cx="1839419" cy="332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300"/>
              </a:lnSpc>
              <a:buClr>
                <a:srgbClr val="0047BA"/>
              </a:buClr>
              <a:tabLst>
                <a:tab pos="108000" algn="l"/>
                <a:tab pos="144000" algn="l"/>
              </a:tabLst>
            </a:pPr>
            <a:r>
              <a:rPr lang="ko-KR" altLang="en-US" sz="900" dirty="0" err="1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</a:t>
            </a:r>
            <a: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허  명 </a:t>
            </a:r>
            <a:r>
              <a:rPr lang="en-US" altLang="ko-KR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데이터셋 생성 </a:t>
            </a:r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AI 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기술</a:t>
            </a:r>
            <a:b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</a:br>
            <a:r>
              <a:rPr lang="ko-KR" altLang="en-US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특허번호 </a:t>
            </a:r>
            <a:r>
              <a:rPr lang="en-US" altLang="ko-KR" sz="90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10-2513580</a:t>
            </a:r>
            <a:endParaRPr lang="ko-KR" altLang="en-US" sz="9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9C4AD0A9-14BB-411B-A577-7FF1DD6CFC9A}"/>
              </a:ext>
            </a:extLst>
          </p:cNvPr>
          <p:cNvCxnSpPr>
            <a:cxnSpLocks/>
          </p:cNvCxnSpPr>
          <p:nvPr/>
        </p:nvCxnSpPr>
        <p:spPr>
          <a:xfrm>
            <a:off x="9575611" y="5243696"/>
            <a:ext cx="19008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4E6B1170-D4B6-4A93-AD00-12B76964095B}"/>
              </a:ext>
            </a:extLst>
          </p:cNvPr>
          <p:cNvCxnSpPr>
            <a:cxnSpLocks/>
          </p:cNvCxnSpPr>
          <p:nvPr/>
        </p:nvCxnSpPr>
        <p:spPr>
          <a:xfrm>
            <a:off x="9575611" y="5995766"/>
            <a:ext cx="190080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bject 10">
            <a:extLst>
              <a:ext uri="{FF2B5EF4-FFF2-40B4-BE49-F238E27FC236}">
                <a16:creationId xmlns:a16="http://schemas.microsoft.com/office/drawing/2014/main" id="{78F945C4-32A0-4307-B92A-CC452B7B7AA5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" name="그림 96">
            <a:extLst>
              <a:ext uri="{FF2B5EF4-FFF2-40B4-BE49-F238E27FC236}">
                <a16:creationId xmlns:a16="http://schemas.microsoft.com/office/drawing/2014/main" id="{CC59939B-EFB1-48AC-AA83-1ED1D074C9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" b="44327"/>
          <a:stretch/>
        </p:blipFill>
        <p:spPr>
          <a:xfrm>
            <a:off x="767604" y="3475342"/>
            <a:ext cx="1508131" cy="1189428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542E462-7BA1-4212-917B-AA4A26D320C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02"/>
          <a:stretch/>
        </p:blipFill>
        <p:spPr>
          <a:xfrm>
            <a:off x="4035107" y="3496980"/>
            <a:ext cx="1932398" cy="1525177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7AECC17F-D244-456F-8095-39D37BAD1E5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26"/>
          <a:stretch/>
        </p:blipFill>
        <p:spPr>
          <a:xfrm>
            <a:off x="6804521" y="3496980"/>
            <a:ext cx="1932398" cy="1525177"/>
          </a:xfrm>
          <a:prstGeom prst="rect">
            <a:avLst/>
          </a:prstGeom>
        </p:spPr>
      </p:pic>
      <p:pic>
        <p:nvPicPr>
          <p:cNvPr id="106" name="그림 105">
            <a:extLst>
              <a:ext uri="{FF2B5EF4-FFF2-40B4-BE49-F238E27FC236}">
                <a16:creationId xmlns:a16="http://schemas.microsoft.com/office/drawing/2014/main" id="{8EBF73D1-3844-466F-9C87-D69FDE3173B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226"/>
          <a:stretch/>
        </p:blipFill>
        <p:spPr>
          <a:xfrm>
            <a:off x="9559815" y="3496980"/>
            <a:ext cx="1932398" cy="152517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99ECB5F5-F662-4E97-8B0B-C77775C63EE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" b="43760"/>
          <a:stretch/>
        </p:blipFill>
        <p:spPr>
          <a:xfrm>
            <a:off x="1776504" y="3832729"/>
            <a:ext cx="1508131" cy="118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76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5E6D89-4DAC-42F9-A48A-B5E4B02F5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22">
            <a:extLst>
              <a:ext uri="{FF2B5EF4-FFF2-40B4-BE49-F238E27FC236}">
                <a16:creationId xmlns:a16="http://schemas.microsoft.com/office/drawing/2014/main" id="{D779A429-77E2-4FF8-A4BB-CEFDE18883C1}"/>
              </a:ext>
            </a:extLst>
          </p:cNvPr>
          <p:cNvSpPr txBox="1"/>
          <p:nvPr/>
        </p:nvSpPr>
        <p:spPr>
          <a:xfrm>
            <a:off x="3387794" y="1344287"/>
            <a:ext cx="8423206" cy="1692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500"/>
              </a:lnSpc>
              <a:spcBef>
                <a:spcPts val="100"/>
              </a:spcBef>
            </a:pPr>
            <a:r>
              <a:rPr lang="en-US" sz="6000" b="1" spc="-150" dirty="0">
                <a:solidFill>
                  <a:srgbClr val="FFFFFF"/>
                </a:solidFill>
                <a:latin typeface="DIN Pro Bold"/>
                <a:cs typeface="DIN Pro Bold"/>
              </a:rPr>
              <a:t>OUR-</a:t>
            </a:r>
          </a:p>
          <a:p>
            <a:pPr marL="12700">
              <a:lnSpc>
                <a:spcPts val="6500"/>
              </a:lnSpc>
              <a:spcBef>
                <a:spcPts val="100"/>
              </a:spcBef>
            </a:pPr>
            <a:r>
              <a:rPr lang="en-US" sz="6000" b="1" spc="-150" dirty="0">
                <a:solidFill>
                  <a:srgbClr val="FFFFFF"/>
                </a:solidFill>
                <a:latin typeface="DIN Pro Bold"/>
                <a:cs typeface="DIN Pro Bold"/>
              </a:rPr>
              <a:t>SOLUTION</a:t>
            </a:r>
          </a:p>
        </p:txBody>
      </p:sp>
      <p:sp>
        <p:nvSpPr>
          <p:cNvPr id="7" name="object 23">
            <a:extLst>
              <a:ext uri="{FF2B5EF4-FFF2-40B4-BE49-F238E27FC236}">
                <a16:creationId xmlns:a16="http://schemas.microsoft.com/office/drawing/2014/main" id="{AB298383-5DCD-41E5-A541-E264D2438F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299" y="1325999"/>
            <a:ext cx="108902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0</a:t>
            </a:r>
            <a:r>
              <a:rPr lang="en-US"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2</a:t>
            </a:r>
            <a:endParaRPr sz="8000" dirty="0">
              <a:latin typeface="DIN Pro Bold"/>
              <a:cs typeface="DIN Pro Bold"/>
            </a:endParaRPr>
          </a:p>
        </p:txBody>
      </p:sp>
      <p:sp>
        <p:nvSpPr>
          <p:cNvPr id="9" name="object 25">
            <a:extLst>
              <a:ext uri="{FF2B5EF4-FFF2-40B4-BE49-F238E27FC236}">
                <a16:creationId xmlns:a16="http://schemas.microsoft.com/office/drawing/2014/main" id="{742C2CF5-F692-4A88-919B-2F3ED1472CD2}"/>
              </a:ext>
            </a:extLst>
          </p:cNvPr>
          <p:cNvSpPr txBox="1"/>
          <p:nvPr/>
        </p:nvSpPr>
        <p:spPr>
          <a:xfrm>
            <a:off x="3440328" y="4503760"/>
            <a:ext cx="4027271" cy="121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spc="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spc="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Process Configuration 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spc="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spc="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spc="2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endParaRPr lang="en-US" sz="1000" spc="20" dirty="0">
              <a:solidFill>
                <a:srgbClr val="FFFFFF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spc="2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Stonebreak</a:t>
            </a:r>
            <a:endParaRPr lang="en-US" sz="1000" b="0" spc="20" dirty="0">
              <a:solidFill>
                <a:srgbClr val="FFFFFF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</p:txBody>
      </p:sp>
      <p:sp>
        <p:nvSpPr>
          <p:cNvPr id="10" name="object 2501">
            <a:extLst>
              <a:ext uri="{FF2B5EF4-FFF2-40B4-BE49-F238E27FC236}">
                <a16:creationId xmlns:a16="http://schemas.microsoft.com/office/drawing/2014/main" id="{710823B8-AEFE-43E2-9F13-F8AAB2F30E54}"/>
              </a:ext>
            </a:extLst>
          </p:cNvPr>
          <p:cNvSpPr txBox="1"/>
          <p:nvPr/>
        </p:nvSpPr>
        <p:spPr>
          <a:xfrm>
            <a:off x="3440329" y="3657600"/>
            <a:ext cx="5322671" cy="4662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XMORSE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어렵고 복잡한 데이터의 추출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가공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연계를 누구나 쉽게 </a:t>
            </a:r>
          </a:p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구현할 수 있는  파라미터 바인딩 기반의 </a:t>
            </a:r>
            <a:r>
              <a:rPr lang="ko-KR" altLang="en-US" sz="1200" spc="-20" dirty="0" err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프레임워크입니다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00297DCD-0510-49ED-80B4-A1C3DE5C1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467" y="6019800"/>
            <a:ext cx="1173958" cy="1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6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E080E1E-6944-4F12-BD3D-D9F64B502364}"/>
              </a:ext>
            </a:extLst>
          </p:cNvPr>
          <p:cNvCxnSpPr>
            <a:cxnSpLocks/>
          </p:cNvCxnSpPr>
          <p:nvPr/>
        </p:nvCxnSpPr>
        <p:spPr>
          <a:xfrm>
            <a:off x="6327170" y="3543602"/>
            <a:ext cx="3929769" cy="44879"/>
          </a:xfrm>
          <a:prstGeom prst="line">
            <a:avLst/>
          </a:prstGeom>
          <a:ln>
            <a:solidFill>
              <a:srgbClr val="E71F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3D63372B-F12D-485D-8050-F8858C03E2F5}"/>
              </a:ext>
            </a:extLst>
          </p:cNvPr>
          <p:cNvGrpSpPr/>
          <p:nvPr/>
        </p:nvGrpSpPr>
        <p:grpSpPr>
          <a:xfrm>
            <a:off x="795484" y="2711041"/>
            <a:ext cx="2452619" cy="1710000"/>
            <a:chOff x="690631" y="2558483"/>
            <a:chExt cx="2602320" cy="1710000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7218E2B8-DEB6-4BA3-9006-5EEE362C81E9}"/>
                </a:ext>
              </a:extLst>
            </p:cNvPr>
            <p:cNvSpPr/>
            <p:nvPr/>
          </p:nvSpPr>
          <p:spPr>
            <a:xfrm>
              <a:off x="782348" y="2646584"/>
              <a:ext cx="2433569" cy="1537961"/>
            </a:xfrm>
            <a:prstGeom prst="roundRect">
              <a:avLst>
                <a:gd name="adj" fmla="val 7478"/>
              </a:avLst>
            </a:prstGeom>
            <a:solidFill>
              <a:srgbClr val="E71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11AFD156-82EE-44FE-A23A-1EC3B5C6C4F2}"/>
                </a:ext>
              </a:extLst>
            </p:cNvPr>
            <p:cNvSpPr/>
            <p:nvPr/>
          </p:nvSpPr>
          <p:spPr>
            <a:xfrm>
              <a:off x="690631" y="2558483"/>
              <a:ext cx="2602320" cy="1710000"/>
            </a:xfrm>
            <a:prstGeom prst="roundRect">
              <a:avLst>
                <a:gd name="adj" fmla="val 7478"/>
              </a:avLst>
            </a:prstGeom>
            <a:noFill/>
            <a:ln w="9525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object 19">
            <a:extLst>
              <a:ext uri="{FF2B5EF4-FFF2-40B4-BE49-F238E27FC236}">
                <a16:creationId xmlns:a16="http://schemas.microsoft.com/office/drawing/2014/main" id="{D5855B0E-BEE4-45C6-AA9C-01F41245B87F}"/>
              </a:ext>
            </a:extLst>
          </p:cNvPr>
          <p:cNvSpPr txBox="1"/>
          <p:nvPr/>
        </p:nvSpPr>
        <p:spPr>
          <a:xfrm>
            <a:off x="795483" y="3886358"/>
            <a:ext cx="2452619" cy="298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ko-KR" altLang="en-US" sz="1400" b="1" spc="-35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전통적 분석 방법</a:t>
            </a:r>
            <a:endParaRPr lang="en-US" altLang="ko-KR" sz="1400" b="1" spc="-35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485732-AAC8-48EC-A377-935E502E0168}"/>
              </a:ext>
            </a:extLst>
          </p:cNvPr>
          <p:cNvSpPr txBox="1"/>
          <p:nvPr/>
        </p:nvSpPr>
        <p:spPr>
          <a:xfrm>
            <a:off x="952030" y="2226151"/>
            <a:ext cx="2139526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1800"/>
              </a:lnSpc>
              <a:spcBef>
                <a:spcPts val="100"/>
              </a:spcBef>
            </a:pPr>
            <a:r>
              <a:rPr lang="en-US" altLang="ko-KR" sz="2000" b="1" spc="-50" dirty="0">
                <a:solidFill>
                  <a:srgbClr val="E71F18"/>
                </a:solidFill>
                <a:latin typeface="DIN Pro Bold" panose="020B0804020101020102" pitchFamily="34" charset="0"/>
                <a:ea typeface="Pretendard ExtraBold" panose="02000903000000020004" pitchFamily="2" charset="-127"/>
                <a:cs typeface="DIN Pro Bold" panose="020B0804020101020102" pitchFamily="34" charset="0"/>
              </a:rPr>
              <a:t>As is</a:t>
            </a:r>
            <a:endParaRPr lang="ko-KR" altLang="en-US" sz="2000" spc="-50" dirty="0">
              <a:solidFill>
                <a:srgbClr val="E71F18"/>
              </a:solidFill>
              <a:latin typeface="DIN Pro Bold" panose="020B0804020101020102" pitchFamily="34" charset="0"/>
              <a:ea typeface="Pretendard ExtraBold" panose="02000903000000020004" pitchFamily="2" charset="-127"/>
              <a:cs typeface="DIN Pro Bold" panose="020B0804020101020102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FC1FD39-F89A-431D-A199-31E29584546C}"/>
              </a:ext>
            </a:extLst>
          </p:cNvPr>
          <p:cNvSpPr txBox="1"/>
          <p:nvPr/>
        </p:nvSpPr>
        <p:spPr>
          <a:xfrm>
            <a:off x="4791133" y="2226151"/>
            <a:ext cx="6652015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1800"/>
              </a:lnSpc>
              <a:spcBef>
                <a:spcPts val="100"/>
              </a:spcBef>
            </a:pPr>
            <a:r>
              <a:rPr lang="en-US" altLang="ko-KR" sz="1800" spc="-50" dirty="0">
                <a:solidFill>
                  <a:srgbClr val="E71F18"/>
                </a:solidFill>
                <a:latin typeface="DIN Pro Bold" panose="020B0804020101020102" pitchFamily="34" charset="0"/>
                <a:ea typeface="Pretendard ExtraBold" panose="02000903000000020004" pitchFamily="2" charset="-127"/>
                <a:cs typeface="DIN Pro Bold" panose="020B0804020101020102" pitchFamily="34" charset="0"/>
              </a:rPr>
              <a:t>To-be</a:t>
            </a:r>
            <a:endParaRPr lang="ko-KR" altLang="en-US" sz="1800" spc="-50" dirty="0">
              <a:solidFill>
                <a:srgbClr val="E71F18"/>
              </a:solidFill>
              <a:latin typeface="DIN Pro Bold" panose="020B0804020101020102" pitchFamily="34" charset="0"/>
              <a:ea typeface="Pretendard ExtraBold" panose="02000903000000020004" pitchFamily="2" charset="-127"/>
              <a:cs typeface="DIN Pro Bold" panose="020B0804020101020102" pitchFamily="34" charset="0"/>
            </a:endParaRPr>
          </a:p>
        </p:txBody>
      </p:sp>
      <p:sp>
        <p:nvSpPr>
          <p:cNvPr id="84" name="object 9">
            <a:extLst>
              <a:ext uri="{FF2B5EF4-FFF2-40B4-BE49-F238E27FC236}">
                <a16:creationId xmlns:a16="http://schemas.microsoft.com/office/drawing/2014/main" id="{6E813912-74B4-43D1-A465-BD45B124B84B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7631441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01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Project 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As-is To-be</a:t>
            </a:r>
          </a:p>
        </p:txBody>
      </p:sp>
      <p:sp>
        <p:nvSpPr>
          <p:cNvPr id="86" name="object 19">
            <a:extLst>
              <a:ext uri="{FF2B5EF4-FFF2-40B4-BE49-F238E27FC236}">
                <a16:creationId xmlns:a16="http://schemas.microsoft.com/office/drawing/2014/main" id="{2E4510C2-00F0-4337-86E6-FD7E94C54EB3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26">
            <a:extLst>
              <a:ext uri="{FF2B5EF4-FFF2-40B4-BE49-F238E27FC236}">
                <a16:creationId xmlns:a16="http://schemas.microsoft.com/office/drawing/2014/main" id="{7D5C62AC-E2D7-4C96-9EAE-A847C06386F6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24">
            <a:extLst>
              <a:ext uri="{FF2B5EF4-FFF2-40B4-BE49-F238E27FC236}">
                <a16:creationId xmlns:a16="http://schemas.microsoft.com/office/drawing/2014/main" id="{950CE532-5A02-45B7-8328-6358CACDCBDA}"/>
              </a:ext>
            </a:extLst>
          </p:cNvPr>
          <p:cNvSpPr txBox="1"/>
          <p:nvPr/>
        </p:nvSpPr>
        <p:spPr>
          <a:xfrm>
            <a:off x="10744200" y="725657"/>
            <a:ext cx="7402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OUR-SOLUTION</a:t>
            </a:r>
          </a:p>
        </p:txBody>
      </p:sp>
      <p:sp>
        <p:nvSpPr>
          <p:cNvPr id="98" name="object 11">
            <a:extLst>
              <a:ext uri="{FF2B5EF4-FFF2-40B4-BE49-F238E27FC236}">
                <a16:creationId xmlns:a16="http://schemas.microsoft.com/office/drawing/2014/main" id="{7EE83E98-D64B-4D70-9ECA-E98A6A99183E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 err="1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스캐터엑스는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변화하는 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IT 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기술 트랜드에 적합한 차세대 시각화 기술을 제안합니다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 </a:t>
            </a:r>
          </a:p>
        </p:txBody>
      </p:sp>
      <p:sp>
        <p:nvSpPr>
          <p:cNvPr id="114" name="object 6">
            <a:extLst>
              <a:ext uri="{FF2B5EF4-FFF2-40B4-BE49-F238E27FC236}">
                <a16:creationId xmlns:a16="http://schemas.microsoft.com/office/drawing/2014/main" id="{EBB98D4C-C124-4C3E-BF93-78C0F7CFB176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Project As-is To-be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DD62E1C8-6837-44B2-8367-03FDD1647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2600" y="3040432"/>
            <a:ext cx="668290" cy="746179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60C36C3E-A083-4F38-B792-88EDB0903F05}"/>
              </a:ext>
            </a:extLst>
          </p:cNvPr>
          <p:cNvGrpSpPr/>
          <p:nvPr/>
        </p:nvGrpSpPr>
        <p:grpSpPr>
          <a:xfrm>
            <a:off x="4782942" y="2711041"/>
            <a:ext cx="1980000" cy="1710000"/>
            <a:chOff x="5387617" y="2558483"/>
            <a:chExt cx="1980000" cy="1710000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5FFF1BC7-1662-4F7E-ACF7-A8993C48BEBB}"/>
                </a:ext>
              </a:extLst>
            </p:cNvPr>
            <p:cNvSpPr/>
            <p:nvPr/>
          </p:nvSpPr>
          <p:spPr>
            <a:xfrm>
              <a:off x="5387617" y="2558483"/>
              <a:ext cx="1980000" cy="1710000"/>
            </a:xfrm>
            <a:prstGeom prst="roundRect">
              <a:avLst>
                <a:gd name="adj" fmla="val 7478"/>
              </a:avLst>
            </a:prstGeom>
            <a:solidFill>
              <a:schemeClr val="bg1"/>
            </a:solidFill>
            <a:ln w="9525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62B93A28-F81E-41A8-B427-523D5ED5D9E6}"/>
                </a:ext>
              </a:extLst>
            </p:cNvPr>
            <p:cNvSpPr/>
            <p:nvPr/>
          </p:nvSpPr>
          <p:spPr>
            <a:xfrm>
              <a:off x="5479334" y="2646584"/>
              <a:ext cx="1800000" cy="1537961"/>
            </a:xfrm>
            <a:prstGeom prst="roundRect">
              <a:avLst>
                <a:gd name="adj" fmla="val 7478"/>
              </a:avLst>
            </a:prstGeom>
            <a:solidFill>
              <a:srgbClr val="E71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D3EF3F9-1E6A-42EA-A714-5BC1ABB9CED2}"/>
              </a:ext>
            </a:extLst>
          </p:cNvPr>
          <p:cNvGrpSpPr/>
          <p:nvPr/>
        </p:nvGrpSpPr>
        <p:grpSpPr>
          <a:xfrm>
            <a:off x="7126694" y="2711041"/>
            <a:ext cx="1980000" cy="1710000"/>
            <a:chOff x="7624440" y="2558483"/>
            <a:chExt cx="1980000" cy="1710000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:a16="http://schemas.microsoft.com/office/drawing/2014/main" id="{31E48A18-487D-4B77-B27C-5643BBE8DA50}"/>
                </a:ext>
              </a:extLst>
            </p:cNvPr>
            <p:cNvSpPr/>
            <p:nvPr/>
          </p:nvSpPr>
          <p:spPr>
            <a:xfrm>
              <a:off x="7624440" y="2558483"/>
              <a:ext cx="1980000" cy="1710000"/>
            </a:xfrm>
            <a:prstGeom prst="roundRect">
              <a:avLst>
                <a:gd name="adj" fmla="val 7478"/>
              </a:avLst>
            </a:prstGeom>
            <a:solidFill>
              <a:schemeClr val="bg1"/>
            </a:solidFill>
            <a:ln w="9525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CE6FBC31-C822-4B93-A431-306A6C010CDF}"/>
                </a:ext>
              </a:extLst>
            </p:cNvPr>
            <p:cNvSpPr/>
            <p:nvPr/>
          </p:nvSpPr>
          <p:spPr>
            <a:xfrm>
              <a:off x="7716157" y="2646584"/>
              <a:ext cx="1800000" cy="1537961"/>
            </a:xfrm>
            <a:prstGeom prst="roundRect">
              <a:avLst>
                <a:gd name="adj" fmla="val 7478"/>
              </a:avLst>
            </a:prstGeom>
            <a:solidFill>
              <a:srgbClr val="E71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D5D2D18-5499-4268-A56F-4D01663A011C}"/>
              </a:ext>
            </a:extLst>
          </p:cNvPr>
          <p:cNvGrpSpPr/>
          <p:nvPr/>
        </p:nvGrpSpPr>
        <p:grpSpPr>
          <a:xfrm>
            <a:off x="9463148" y="2711041"/>
            <a:ext cx="1980000" cy="1710000"/>
            <a:chOff x="9754200" y="2558483"/>
            <a:chExt cx="1980000" cy="1710000"/>
          </a:xfrm>
        </p:grpSpPr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E8BB1A66-B45A-4233-B755-C5469D42148C}"/>
                </a:ext>
              </a:extLst>
            </p:cNvPr>
            <p:cNvSpPr/>
            <p:nvPr/>
          </p:nvSpPr>
          <p:spPr>
            <a:xfrm>
              <a:off x="9754200" y="2558483"/>
              <a:ext cx="1980000" cy="1710000"/>
            </a:xfrm>
            <a:prstGeom prst="roundRect">
              <a:avLst>
                <a:gd name="adj" fmla="val 7478"/>
              </a:avLst>
            </a:prstGeom>
            <a:solidFill>
              <a:schemeClr val="bg1"/>
            </a:solidFill>
            <a:ln w="9525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EB61DC36-8D1A-4088-9B2D-58051FE57BB6}"/>
                </a:ext>
              </a:extLst>
            </p:cNvPr>
            <p:cNvSpPr/>
            <p:nvPr/>
          </p:nvSpPr>
          <p:spPr>
            <a:xfrm>
              <a:off x="9845917" y="2646584"/>
              <a:ext cx="1800000" cy="1537961"/>
            </a:xfrm>
            <a:prstGeom prst="roundRect">
              <a:avLst>
                <a:gd name="adj" fmla="val 7478"/>
              </a:avLst>
            </a:prstGeom>
            <a:solidFill>
              <a:srgbClr val="E71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60" name="object 19">
            <a:extLst>
              <a:ext uri="{FF2B5EF4-FFF2-40B4-BE49-F238E27FC236}">
                <a16:creationId xmlns:a16="http://schemas.microsoft.com/office/drawing/2014/main" id="{1F180276-9725-4800-B069-FB678A9CB962}"/>
              </a:ext>
            </a:extLst>
          </p:cNvPr>
          <p:cNvSpPr txBox="1"/>
          <p:nvPr/>
        </p:nvSpPr>
        <p:spPr>
          <a:xfrm>
            <a:off x="4791133" y="3886358"/>
            <a:ext cx="1980000" cy="298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en-US" altLang="ko-KR" sz="1400" b="1" spc="-35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SaaS</a:t>
            </a:r>
          </a:p>
        </p:txBody>
      </p:sp>
      <p:sp>
        <p:nvSpPr>
          <p:cNvPr id="61" name="object 19">
            <a:extLst>
              <a:ext uri="{FF2B5EF4-FFF2-40B4-BE49-F238E27FC236}">
                <a16:creationId xmlns:a16="http://schemas.microsoft.com/office/drawing/2014/main" id="{A7DF5C94-57C1-4810-9975-126CBB82B43F}"/>
              </a:ext>
            </a:extLst>
          </p:cNvPr>
          <p:cNvSpPr txBox="1"/>
          <p:nvPr/>
        </p:nvSpPr>
        <p:spPr>
          <a:xfrm>
            <a:off x="7131901" y="3886358"/>
            <a:ext cx="1974793" cy="298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en-US" altLang="ko-KR" sz="1400" b="1" spc="-35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API</a:t>
            </a:r>
          </a:p>
        </p:txBody>
      </p:sp>
      <p:sp>
        <p:nvSpPr>
          <p:cNvPr id="63" name="object 19">
            <a:extLst>
              <a:ext uri="{FF2B5EF4-FFF2-40B4-BE49-F238E27FC236}">
                <a16:creationId xmlns:a16="http://schemas.microsoft.com/office/drawing/2014/main" id="{66CBF2D2-9921-4749-BE5E-3FEE4F1FDBBB}"/>
              </a:ext>
            </a:extLst>
          </p:cNvPr>
          <p:cNvSpPr txBox="1"/>
          <p:nvPr/>
        </p:nvSpPr>
        <p:spPr>
          <a:xfrm>
            <a:off x="9462704" y="3896233"/>
            <a:ext cx="1996382" cy="2885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en-US" altLang="ko-KR" sz="1350" b="1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Low Code / No Code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8B3F97C-1D99-4689-9CA6-33DC8E16154B}"/>
              </a:ext>
            </a:extLst>
          </p:cNvPr>
          <p:cNvSpPr txBox="1"/>
          <p:nvPr/>
        </p:nvSpPr>
        <p:spPr>
          <a:xfrm>
            <a:off x="9462702" y="4537024"/>
            <a:ext cx="2029451" cy="1223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00" indent="-144000">
              <a:lnSpc>
                <a:spcPts val="18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코드 입력 과정 최소화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br>
              <a:rPr lang="en-US" altLang="ko-KR" sz="11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비전문가도 사용할 수 있는 </a:t>
            </a:r>
            <a:r>
              <a:rPr lang="en-US" altLang="ko-KR" sz="110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Drag&amp;Drop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방식</a:t>
            </a:r>
            <a:endParaRPr lang="en-US" altLang="ko-KR" sz="11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44000" indent="-144000">
              <a:lnSpc>
                <a:spcPts val="18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IT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전문 인력 의존도 감소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b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인건비 절감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7B9E80A-5066-47BD-8991-1E5F74A48543}"/>
              </a:ext>
            </a:extLst>
          </p:cNvPr>
          <p:cNvSpPr txBox="1"/>
          <p:nvPr/>
        </p:nvSpPr>
        <p:spPr>
          <a:xfrm>
            <a:off x="7126695" y="4537024"/>
            <a:ext cx="1980000" cy="1078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00" indent="-144000">
              <a:lnSpc>
                <a:spcPct val="1500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웹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자체 개발 어플리케이션 등 </a:t>
            </a:r>
            <a:b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어디에나 </a:t>
            </a:r>
            <a:r>
              <a:rPr lang="ko-KR" altLang="en-US" sz="110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임베디드하여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사용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44000" indent="-144000">
              <a:lnSpc>
                <a:spcPct val="150000"/>
              </a:lnSpc>
              <a:buClr>
                <a:srgbClr val="E71F18"/>
              </a:buClr>
              <a:buFont typeface="Arial" panose="020B0604020202020204" pitchFamily="34" charset="0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성능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품질 향상 및 관리 </a:t>
            </a:r>
            <a:b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비용 절감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9348B18-B119-443C-9B67-588BC2197142}"/>
              </a:ext>
            </a:extLst>
          </p:cNvPr>
          <p:cNvSpPr txBox="1"/>
          <p:nvPr/>
        </p:nvSpPr>
        <p:spPr>
          <a:xfrm>
            <a:off x="4770984" y="4536704"/>
            <a:ext cx="2000149" cy="133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00" indent="-144000">
              <a:lnSpc>
                <a:spcPct val="150000"/>
              </a:lnSpc>
              <a:buClr>
                <a:srgbClr val="E71F18"/>
              </a:buClr>
              <a:buFont typeface="Pretendard Light" panose="02000403000000020004" pitchFamily="2" charset="-127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장소와 시간의 제약 없이 </a:t>
            </a:r>
            <a:b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자유롭게 사용하는 클라우드 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SaaS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환경</a:t>
            </a:r>
          </a:p>
          <a:p>
            <a:pPr marL="144000" indent="-144000">
              <a:lnSpc>
                <a:spcPct val="150000"/>
              </a:lnSpc>
              <a:buClr>
                <a:srgbClr val="E71F18"/>
              </a:buClr>
              <a:buFont typeface="Pretendard Light" panose="02000403000000020004" pitchFamily="2" charset="-127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클라우드 컴퓨팅 환경을 통한 </a:t>
            </a:r>
            <a:b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유출 리스크 감소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466571A-2F4A-4D3B-B79F-81AC591EBDE3}"/>
              </a:ext>
            </a:extLst>
          </p:cNvPr>
          <p:cNvSpPr txBox="1"/>
          <p:nvPr/>
        </p:nvSpPr>
        <p:spPr>
          <a:xfrm>
            <a:off x="713292" y="4662582"/>
            <a:ext cx="2617003" cy="1078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1F18"/>
              </a:buClr>
              <a:buFont typeface="Pretendard Light" panose="02000403000000020004" pitchFamily="2" charset="-127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시간</a:t>
            </a: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장소의 제약</a:t>
            </a:r>
            <a:endParaRPr lang="en-US" altLang="ko-KR" sz="11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ct val="150000"/>
              </a:lnSpc>
              <a:buClr>
                <a:srgbClr val="E71F18"/>
              </a:buClr>
              <a:buFont typeface="Pretendard Light" panose="02000403000000020004" pitchFamily="2" charset="-127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데이터 유출의 가능성</a:t>
            </a:r>
            <a:endParaRPr lang="en-US" altLang="ko-KR" sz="110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ct val="150000"/>
              </a:lnSpc>
              <a:buClr>
                <a:srgbClr val="E71F18"/>
              </a:buClr>
              <a:buFont typeface="Pretendard Light" panose="02000403000000020004" pitchFamily="2" charset="-127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en-US" altLang="ko-KR" sz="11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관리 비용의 증가</a:t>
            </a:r>
            <a:endParaRPr lang="en-US" altLang="ko-KR" sz="11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ct val="150000"/>
              </a:lnSpc>
              <a:buClr>
                <a:srgbClr val="E71F18"/>
              </a:buClr>
              <a:buFont typeface="Pretendard Light" panose="02000403000000020004" pitchFamily="2" charset="-127"/>
              <a:buChar char="•"/>
              <a:tabLst>
                <a:tab pos="72000" algn="l"/>
                <a:tab pos="108000" algn="l"/>
                <a:tab pos="144000" algn="l"/>
              </a:tabLst>
            </a:pPr>
            <a:r>
              <a:rPr lang="en-US" altLang="ko-KR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IT </a:t>
            </a:r>
            <a:r>
              <a:rPr lang="ko-KR" altLang="en-US" sz="11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전문 인력 부족에 따른 인건비 증가</a:t>
            </a:r>
            <a:endParaRPr lang="ko-KR" altLang="en-US" sz="11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pic>
        <p:nvPicPr>
          <p:cNvPr id="21" name="그래픽 20">
            <a:extLst>
              <a:ext uri="{FF2B5EF4-FFF2-40B4-BE49-F238E27FC236}">
                <a16:creationId xmlns:a16="http://schemas.microsoft.com/office/drawing/2014/main" id="{C9932C68-2102-4B26-BD2B-7A0E19A8A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3940" y="3044465"/>
            <a:ext cx="794386" cy="73696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41F3F8FB-DF40-4B3D-8AF3-C3DBDA761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7253" y="3083270"/>
            <a:ext cx="751790" cy="726730"/>
          </a:xfrm>
          <a:prstGeom prst="rect">
            <a:avLst/>
          </a:prstGeom>
        </p:spPr>
      </p:pic>
      <p:pic>
        <p:nvPicPr>
          <p:cNvPr id="38" name="그래픽 37">
            <a:extLst>
              <a:ext uri="{FF2B5EF4-FFF2-40B4-BE49-F238E27FC236}">
                <a16:creationId xmlns:a16="http://schemas.microsoft.com/office/drawing/2014/main" id="{CDE11765-22A3-48AA-8766-98614C7949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45887" y="3030858"/>
            <a:ext cx="782758" cy="826768"/>
          </a:xfrm>
          <a:prstGeom prst="rect">
            <a:avLst/>
          </a:prstGeom>
        </p:spPr>
      </p:pic>
      <p:sp>
        <p:nvSpPr>
          <p:cNvPr id="83" name="object 10">
            <a:extLst>
              <a:ext uri="{FF2B5EF4-FFF2-40B4-BE49-F238E27FC236}">
                <a16:creationId xmlns:a16="http://schemas.microsoft.com/office/drawing/2014/main" id="{3A6F1D82-CAFE-45EC-87F7-D1350F7C6877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7886AD98-6AC6-4640-B9AF-43E0815CD1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94108" y="3339802"/>
            <a:ext cx="676275" cy="3333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19">
            <a:extLst>
              <a:ext uri="{FF2B5EF4-FFF2-40B4-BE49-F238E27FC236}">
                <a16:creationId xmlns:a16="http://schemas.microsoft.com/office/drawing/2014/main" id="{15BD3C4F-580A-4335-A29F-AD1ED8715D45}"/>
              </a:ext>
            </a:extLst>
          </p:cNvPr>
          <p:cNvSpPr txBox="1"/>
          <p:nvPr/>
        </p:nvSpPr>
        <p:spPr>
          <a:xfrm>
            <a:off x="6172200" y="4643024"/>
            <a:ext cx="2514599" cy="16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Scatter Analytics</a:t>
            </a:r>
            <a:r>
              <a:rPr lang="en-US" altLang="ko-KR" sz="1050" b="1" spc="-35" dirty="0">
                <a:solidFill>
                  <a:srgbClr val="E71F18"/>
                </a:solidFill>
                <a:latin typeface="DIN Pro Light" panose="020B0504020101010102" pitchFamily="34" charset="0"/>
                <a:ea typeface="Pretendard SemiBold" panose="02000703000000020004" pitchFamily="2" charset="-127"/>
                <a:cs typeface="DIN Pro Light" panose="020B0504020101010102" pitchFamily="34" charset="0"/>
              </a:rPr>
              <a:t> | BI</a:t>
            </a:r>
            <a:r>
              <a:rPr lang="en-US" altLang="ko-KR" sz="1050" b="1" spc="-35" dirty="0">
                <a:latin typeface="DIN Pro Light" panose="020B0504020101010102" pitchFamily="34" charset="0"/>
                <a:ea typeface="Pretendard SemiBold" panose="02000703000000020004" pitchFamily="2" charset="-127"/>
                <a:cs typeface="DIN Pro Light" panose="020B0504020101010102" pitchFamily="34" charset="0"/>
              </a:rPr>
              <a:t>  </a:t>
            </a:r>
            <a:r>
              <a:rPr lang="en-US" altLang="ko-KR" sz="16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MSA Cloud API 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기반의 고급 분석 기술로 안정되고 빠른 시각화 차트 분석</a:t>
            </a:r>
          </a:p>
          <a:p>
            <a:pPr marL="12700">
              <a:lnSpc>
                <a:spcPts val="1600"/>
              </a:lnSpc>
              <a:spcBef>
                <a:spcPts val="100"/>
              </a:spcBef>
            </a:pPr>
            <a:endParaRPr lang="ko-KR" altLang="en-US" sz="12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600"/>
              </a:lnSpc>
              <a:spcBef>
                <a:spcPts val="100"/>
              </a:spcBef>
            </a:pPr>
            <a:r>
              <a:rPr lang="ko-KR" altLang="en-US" sz="9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억 단위의 빅데이터 수 분 내 시각화 분석 진행</a:t>
            </a:r>
            <a:endParaRPr lang="ko-KR" altLang="en-US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2988000" algn="l"/>
              </a:tabLst>
            </a:pPr>
            <a:endParaRPr lang="en-US" altLang="ko-KR" sz="1200" b="1" dirty="0">
              <a:solidFill>
                <a:srgbClr val="E71F18"/>
              </a:solidFill>
              <a:latin typeface="DIN Pro Regular" panose="020B0504020101020102" pitchFamily="34" charset="0"/>
              <a:ea typeface="Pretendard Light" panose="02000403000000020004" pitchFamily="2" charset="-127"/>
              <a:cs typeface="DIN Pro Regular" panose="020B0504020101020102" pitchFamily="34" charset="0"/>
            </a:endParaRPr>
          </a:p>
        </p:txBody>
      </p:sp>
      <p:sp>
        <p:nvSpPr>
          <p:cNvPr id="86" name="object 9">
            <a:extLst>
              <a:ext uri="{FF2B5EF4-FFF2-40B4-BE49-F238E27FC236}">
                <a16:creationId xmlns:a16="http://schemas.microsoft.com/office/drawing/2014/main" id="{1BD75D2B-B95C-40A7-88A9-A4C6C21DBD04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02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XMORSE 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Process Configuration</a:t>
            </a:r>
          </a:p>
        </p:txBody>
      </p:sp>
      <p:sp>
        <p:nvSpPr>
          <p:cNvPr id="88" name="object 19">
            <a:extLst>
              <a:ext uri="{FF2B5EF4-FFF2-40B4-BE49-F238E27FC236}">
                <a16:creationId xmlns:a16="http://schemas.microsoft.com/office/drawing/2014/main" id="{342C8BD7-B845-4A24-BF97-99C3053FC896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26">
            <a:extLst>
              <a:ext uri="{FF2B5EF4-FFF2-40B4-BE49-F238E27FC236}">
                <a16:creationId xmlns:a16="http://schemas.microsoft.com/office/drawing/2014/main" id="{3D5AB0E4-71FF-442F-8497-F0ACA377078A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11">
            <a:extLst>
              <a:ext uri="{FF2B5EF4-FFF2-40B4-BE49-F238E27FC236}">
                <a16:creationId xmlns:a16="http://schemas.microsoft.com/office/drawing/2014/main" id="{000A3CDF-1110-4E9C-AC35-88C8A2336D70}"/>
              </a:ext>
            </a:extLst>
          </p:cNvPr>
          <p:cNvSpPr txBox="1"/>
          <p:nvPr/>
        </p:nvSpPr>
        <p:spPr>
          <a:xfrm>
            <a:off x="707299" y="1529393"/>
            <a:ext cx="10777104" cy="58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XMORSE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는 데이터 분석 환경을 구현하는 스튜디오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분석 툴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실시간 분석 결과 공유 및 협업이 가능한 </a:t>
            </a:r>
            <a:r>
              <a:rPr lang="ko-KR" altLang="en-US" sz="1500" dirty="0" err="1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워크플레이스로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구성된 </a:t>
            </a:r>
            <a:endParaRPr lang="en-US" altLang="ko-KR" sz="1500" dirty="0">
              <a:solidFill>
                <a:srgbClr val="231F2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분석 플랫폼입니다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95" name="object 6">
            <a:extLst>
              <a:ext uri="{FF2B5EF4-FFF2-40B4-BE49-F238E27FC236}">
                <a16:creationId xmlns:a16="http://schemas.microsoft.com/office/drawing/2014/main" id="{015467A6-758F-4558-95C9-49DCC15342D5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102" name="object 24">
            <a:extLst>
              <a:ext uri="{FF2B5EF4-FFF2-40B4-BE49-F238E27FC236}">
                <a16:creationId xmlns:a16="http://schemas.microsoft.com/office/drawing/2014/main" id="{127A98C3-E665-40AF-8381-5D7FCD594049}"/>
              </a:ext>
            </a:extLst>
          </p:cNvPr>
          <p:cNvSpPr txBox="1"/>
          <p:nvPr/>
        </p:nvSpPr>
        <p:spPr>
          <a:xfrm>
            <a:off x="10744200" y="725657"/>
            <a:ext cx="7402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OUR-SOLUTION</a:t>
            </a:r>
          </a:p>
        </p:txBody>
      </p:sp>
      <p:sp>
        <p:nvSpPr>
          <p:cNvPr id="15" name="object 19">
            <a:extLst>
              <a:ext uri="{FF2B5EF4-FFF2-40B4-BE49-F238E27FC236}">
                <a16:creationId xmlns:a16="http://schemas.microsoft.com/office/drawing/2014/main" id="{273AED82-5320-48C7-9771-90D4A46B25B0}"/>
              </a:ext>
            </a:extLst>
          </p:cNvPr>
          <p:cNvSpPr txBox="1"/>
          <p:nvPr/>
        </p:nvSpPr>
        <p:spPr>
          <a:xfrm>
            <a:off x="3270878" y="4643024"/>
            <a:ext cx="2596521" cy="1361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Stick</a:t>
            </a:r>
            <a:r>
              <a:rPr lang="en-US" altLang="ko-KR" sz="1050" b="1" spc="-35" dirty="0">
                <a:solidFill>
                  <a:srgbClr val="E71F18"/>
                </a:solidFill>
                <a:latin typeface="DIN Pro Light" panose="020B0504020101010102" pitchFamily="34" charset="0"/>
                <a:ea typeface="Pretendard SemiBold" panose="02000703000000020004" pitchFamily="2" charset="-127"/>
                <a:cs typeface="DIN Pro Light" panose="020B0504020101010102" pitchFamily="34" charset="0"/>
              </a:rPr>
              <a:t> | Studio</a:t>
            </a:r>
            <a:r>
              <a:rPr lang="en-US" altLang="ko-KR" sz="1050" b="1" spc="-35" dirty="0">
                <a:latin typeface="DIN Pro Light" panose="020B0504020101010102" pitchFamily="34" charset="0"/>
                <a:ea typeface="Pretendard SemiBold" panose="02000703000000020004" pitchFamily="2" charset="-127"/>
                <a:cs typeface="DIN Pro Light" panose="020B0504020101010102" pitchFamily="34" charset="0"/>
              </a:rPr>
              <a:t>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Low Code/No Code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로 쉽고 편리하게 구현하는 원천 데이터 분석 환경</a:t>
            </a:r>
          </a:p>
          <a:p>
            <a:pPr marL="12700">
              <a:lnSpc>
                <a:spcPts val="1600"/>
              </a:lnSpc>
              <a:spcBef>
                <a:spcPts val="100"/>
              </a:spcBef>
            </a:pPr>
            <a:endParaRPr lang="ko-KR" altLang="en-US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600"/>
              </a:lnSpc>
              <a:spcBef>
                <a:spcPts val="100"/>
              </a:spcBef>
            </a:pPr>
            <a:r>
              <a:rPr lang="ko-KR" altLang="en-US" sz="9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데이터 시각화 분석 대시보드 생성</a:t>
            </a: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92670427-82E3-422A-9281-06BFC3109C1B}"/>
              </a:ext>
            </a:extLst>
          </p:cNvPr>
          <p:cNvSpPr txBox="1"/>
          <p:nvPr/>
        </p:nvSpPr>
        <p:spPr>
          <a:xfrm>
            <a:off x="9002955" y="4643024"/>
            <a:ext cx="2514600" cy="11821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304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03.  Stone Break</a:t>
            </a:r>
            <a:r>
              <a:rPr lang="en-US" altLang="ko-KR" sz="1050" b="1" spc="-35" dirty="0">
                <a:solidFill>
                  <a:srgbClr val="E71F18"/>
                </a:solidFill>
                <a:latin typeface="DIN Pro Light" panose="020B0504020101010102" pitchFamily="34" charset="0"/>
                <a:ea typeface="Pretendard SemiBold" panose="02000703000000020004" pitchFamily="2" charset="-127"/>
                <a:cs typeface="DIN Pro Light" panose="020B0504020101010102" pitchFamily="34" charset="0"/>
              </a:rPr>
              <a:t> | Share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6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시각화 분석 차트의 실시간 공유 이슈 해결 및 </a:t>
            </a: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의견 공유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인사이트 도출</a:t>
            </a:r>
          </a:p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2988000" algn="l"/>
              </a:tabLst>
            </a:pPr>
            <a:endParaRPr lang="en-US" altLang="ko-KR" sz="1200" b="1" dirty="0">
              <a:solidFill>
                <a:srgbClr val="E71F18"/>
              </a:solidFill>
              <a:latin typeface="DIN Pro Regular" panose="020B0504020101020102" pitchFamily="34" charset="0"/>
              <a:ea typeface="Pretendard Light" panose="02000403000000020004" pitchFamily="2" charset="-127"/>
              <a:cs typeface="DIN Pro Regular" panose="020B0504020101020102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E56422D8-4BE1-479B-A92E-E1D1D955885D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F83D7DE6-7C57-4C03-8187-80A4AC224A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6" t="15484" r="55007" b="71318"/>
          <a:stretch/>
        </p:blipFill>
        <p:spPr>
          <a:xfrm>
            <a:off x="3200400" y="2248832"/>
            <a:ext cx="586741" cy="62785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B8283853-6167-4D43-ABBC-6FFC455E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224295">
            <a:off x="3848640" y="2524135"/>
            <a:ext cx="239115" cy="405545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9BF88824-5422-4A80-8812-154325E9C8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1" t="15484" r="37449" b="71318"/>
          <a:stretch/>
        </p:blipFill>
        <p:spPr>
          <a:xfrm>
            <a:off x="6148896" y="2248832"/>
            <a:ext cx="838200" cy="62785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4" name="그래픽 33">
            <a:extLst>
              <a:ext uri="{FF2B5EF4-FFF2-40B4-BE49-F238E27FC236}">
                <a16:creationId xmlns:a16="http://schemas.microsoft.com/office/drawing/2014/main" id="{091E2049-3623-4E14-9323-81043BBCC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224295">
            <a:off x="6967379" y="2482307"/>
            <a:ext cx="239115" cy="405545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3766B8E2-74A5-4779-BF11-D3FE800C4B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31" t="15484" r="22653" b="71318"/>
          <a:stretch/>
        </p:blipFill>
        <p:spPr>
          <a:xfrm>
            <a:off x="8951484" y="2248832"/>
            <a:ext cx="600826" cy="62785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6" name="그래픽 35">
            <a:extLst>
              <a:ext uri="{FF2B5EF4-FFF2-40B4-BE49-F238E27FC236}">
                <a16:creationId xmlns:a16="http://schemas.microsoft.com/office/drawing/2014/main" id="{7160D0D9-327A-4EDC-B5F9-00D5DA03E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224295">
            <a:off x="9653632" y="2499883"/>
            <a:ext cx="239115" cy="405545"/>
          </a:xfrm>
          <a:prstGeom prst="rect">
            <a:avLst/>
          </a:prstGeom>
        </p:spPr>
      </p:pic>
      <p:sp>
        <p:nvSpPr>
          <p:cNvPr id="37" name="object 19">
            <a:extLst>
              <a:ext uri="{FF2B5EF4-FFF2-40B4-BE49-F238E27FC236}">
                <a16:creationId xmlns:a16="http://schemas.microsoft.com/office/drawing/2014/main" id="{007648D5-1243-4029-B466-6E50B9C15AC3}"/>
              </a:ext>
            </a:extLst>
          </p:cNvPr>
          <p:cNvSpPr txBox="1"/>
          <p:nvPr/>
        </p:nvSpPr>
        <p:spPr>
          <a:xfrm>
            <a:off x="659998" y="4643024"/>
            <a:ext cx="2272101" cy="70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XMORSE </a:t>
            </a:r>
            <a:r>
              <a:rPr lang="en-US" altLang="ko-KR" sz="1200" b="1" spc="-35" dirty="0" err="1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Potal</a:t>
            </a:r>
            <a:endParaRPr lang="en-US" altLang="ko-KR" sz="1200" b="1" spc="-35" dirty="0">
              <a:solidFill>
                <a:srgbClr val="E71F18"/>
              </a:solidFill>
              <a:latin typeface="DIN Pro Bold" panose="020B0804020101020102" pitchFamily="34" charset="0"/>
              <a:ea typeface="Pretendard SemiBold" panose="02000703000000020004" pitchFamily="2" charset="-127"/>
              <a:cs typeface="DIN Pro Bold" panose="020B0804020101020102" pitchFamily="34" charset="0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포털을 통해 각 서비스 접속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5DD455-CC54-4EAF-AF04-F57969D7F0D5}"/>
              </a:ext>
            </a:extLst>
          </p:cNvPr>
          <p:cNvGrpSpPr/>
          <p:nvPr/>
        </p:nvGrpSpPr>
        <p:grpSpPr>
          <a:xfrm>
            <a:off x="659998" y="3002006"/>
            <a:ext cx="2272101" cy="1429650"/>
            <a:chOff x="659998" y="2848443"/>
            <a:chExt cx="2272101" cy="1260916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588A18A-FF99-4646-8BA0-E2EEB06D3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1" r="6044" b="13525"/>
            <a:stretch/>
          </p:blipFill>
          <p:spPr>
            <a:xfrm>
              <a:off x="659998" y="2973308"/>
              <a:ext cx="2272101" cy="1136051"/>
            </a:xfrm>
            <a:prstGeom prst="round2SameRect">
              <a:avLst>
                <a:gd name="adj1" fmla="val 0"/>
                <a:gd name="adj2" fmla="val 2072"/>
              </a:avLst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922E2AE7-B440-4755-8316-A022FE7DB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9998" y="2848443"/>
              <a:ext cx="2272101" cy="121919"/>
            </a:xfrm>
            <a:prstGeom prst="rect">
              <a:avLst/>
            </a:prstGeom>
          </p:spPr>
        </p:pic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D3D983A-E8A6-4D18-8782-B027284594BF}"/>
              </a:ext>
            </a:extLst>
          </p:cNvPr>
          <p:cNvGrpSpPr/>
          <p:nvPr/>
        </p:nvGrpSpPr>
        <p:grpSpPr>
          <a:xfrm>
            <a:off x="3270878" y="2989143"/>
            <a:ext cx="2585166" cy="1442513"/>
            <a:chOff x="3270878" y="2989143"/>
            <a:chExt cx="2585166" cy="1442513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D9EE8F76-1D2A-4908-B0A2-00DD79EA1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2" t="7352" r="1409" b="4550"/>
            <a:stretch/>
          </p:blipFill>
          <p:spPr>
            <a:xfrm>
              <a:off x="3270878" y="3143580"/>
              <a:ext cx="2585166" cy="1288076"/>
            </a:xfrm>
            <a:prstGeom prst="round2SameRect">
              <a:avLst>
                <a:gd name="adj1" fmla="val 0"/>
                <a:gd name="adj2" fmla="val 5954"/>
              </a:avLst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862BB69D-9BB5-4DE4-A7F5-F8A1BBD44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143"/>
              <a:ext cx="2585166" cy="157280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E40695D-1DAC-4EAC-8360-E959D004A5A5}"/>
              </a:ext>
            </a:extLst>
          </p:cNvPr>
          <p:cNvGrpSpPr/>
          <p:nvPr/>
        </p:nvGrpSpPr>
        <p:grpSpPr>
          <a:xfrm>
            <a:off x="8967672" y="2989143"/>
            <a:ext cx="2585166" cy="1440132"/>
            <a:chOff x="8967672" y="2989143"/>
            <a:chExt cx="2585166" cy="1440132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07110346-848E-429A-A3C8-E1789552C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" t="988" r="-123" b="3345"/>
            <a:stretch/>
          </p:blipFill>
          <p:spPr>
            <a:xfrm>
              <a:off x="8967672" y="3141199"/>
              <a:ext cx="2585166" cy="1288076"/>
            </a:xfrm>
            <a:prstGeom prst="round2SameRect">
              <a:avLst>
                <a:gd name="adj1" fmla="val 0"/>
                <a:gd name="adj2" fmla="val 5954"/>
              </a:avLst>
            </a:prstGeom>
            <a:ln>
              <a:noFill/>
            </a:ln>
          </p:spPr>
        </p:pic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12118EC5-4FFE-4EE8-A7BE-0F0422590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67672" y="2989143"/>
              <a:ext cx="2583771" cy="157195"/>
            </a:xfrm>
            <a:prstGeom prst="rect">
              <a:avLst/>
            </a:prstGeom>
          </p:spPr>
        </p:pic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F6E61090-3E4C-4539-8092-53D03FB801E9}"/>
              </a:ext>
            </a:extLst>
          </p:cNvPr>
          <p:cNvGrpSpPr/>
          <p:nvPr/>
        </p:nvGrpSpPr>
        <p:grpSpPr>
          <a:xfrm>
            <a:off x="6136916" y="2989143"/>
            <a:ext cx="2585603" cy="1440132"/>
            <a:chOff x="8967672" y="2989143"/>
            <a:chExt cx="2585603" cy="1440132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49179F46-DC0F-45DA-B268-E54D6C17A9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2" t="-5" r="92" b="4243"/>
            <a:stretch/>
          </p:blipFill>
          <p:spPr>
            <a:xfrm>
              <a:off x="8967672" y="3141199"/>
              <a:ext cx="2585166" cy="1288076"/>
            </a:xfrm>
            <a:prstGeom prst="round2SameRect">
              <a:avLst>
                <a:gd name="adj1" fmla="val 0"/>
                <a:gd name="adj2" fmla="val 5954"/>
              </a:avLst>
            </a:prstGeom>
            <a:ln>
              <a:noFill/>
            </a:ln>
          </p:spPr>
        </p:pic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6C76801D-FD13-4819-BDF9-D4F4F3E23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67672" y="2989143"/>
              <a:ext cx="2585603" cy="157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702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그림 414">
            <a:extLst>
              <a:ext uri="{FF2B5EF4-FFF2-40B4-BE49-F238E27FC236}">
                <a16:creationId xmlns:a16="http://schemas.microsoft.com/office/drawing/2014/main" id="{F1010FFD-BB9E-4CAF-A82A-736F56AAB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0" name="object 9">
            <a:extLst>
              <a:ext uri="{FF2B5EF4-FFF2-40B4-BE49-F238E27FC236}">
                <a16:creationId xmlns:a16="http://schemas.microsoft.com/office/drawing/2014/main" id="{F8B08231-4A6C-4B67-A16E-DAD159B416DC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03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XMORSE 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Architecture</a:t>
            </a:r>
          </a:p>
        </p:txBody>
      </p:sp>
      <p:sp>
        <p:nvSpPr>
          <p:cNvPr id="72" name="object 19">
            <a:extLst>
              <a:ext uri="{FF2B5EF4-FFF2-40B4-BE49-F238E27FC236}">
                <a16:creationId xmlns:a16="http://schemas.microsoft.com/office/drawing/2014/main" id="{CD058D79-0A8D-4827-8D81-F5D09143DD87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26">
            <a:extLst>
              <a:ext uri="{FF2B5EF4-FFF2-40B4-BE49-F238E27FC236}">
                <a16:creationId xmlns:a16="http://schemas.microsoft.com/office/drawing/2014/main" id="{DED41ADD-15DA-4563-B836-EE49757E772B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6">
            <a:extLst>
              <a:ext uri="{FF2B5EF4-FFF2-40B4-BE49-F238E27FC236}">
                <a16:creationId xmlns:a16="http://schemas.microsoft.com/office/drawing/2014/main" id="{EEDA0E57-22E4-4E5D-AAC1-CBA800207167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XMORSE Architecture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83" name="object 24">
            <a:extLst>
              <a:ext uri="{FF2B5EF4-FFF2-40B4-BE49-F238E27FC236}">
                <a16:creationId xmlns:a16="http://schemas.microsoft.com/office/drawing/2014/main" id="{78054FD7-A098-4A1B-94E4-749C3E033E44}"/>
              </a:ext>
            </a:extLst>
          </p:cNvPr>
          <p:cNvSpPr txBox="1"/>
          <p:nvPr/>
        </p:nvSpPr>
        <p:spPr>
          <a:xfrm>
            <a:off x="10744200" y="725657"/>
            <a:ext cx="7402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OUR-SOLUTION</a:t>
            </a:r>
          </a:p>
        </p:txBody>
      </p:sp>
      <p:sp>
        <p:nvSpPr>
          <p:cNvPr id="60" name="object 10">
            <a:extLst>
              <a:ext uri="{FF2B5EF4-FFF2-40B4-BE49-F238E27FC236}">
                <a16:creationId xmlns:a16="http://schemas.microsoft.com/office/drawing/2014/main" id="{FC73955B-2B72-4016-B9C1-7C11E968AB98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6852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1FB1071E-D3E0-4A6B-975A-2CEE48454649}"/>
              </a:ext>
            </a:extLst>
          </p:cNvPr>
          <p:cNvGrpSpPr/>
          <p:nvPr/>
        </p:nvGrpSpPr>
        <p:grpSpPr>
          <a:xfrm>
            <a:off x="4746252" y="1757421"/>
            <a:ext cx="6742728" cy="3885869"/>
            <a:chOff x="6526788" y="1625703"/>
            <a:chExt cx="5206346" cy="3000444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B3416FD-DEC6-4373-9C3B-958551AB3DDF}"/>
                </a:ext>
              </a:extLst>
            </p:cNvPr>
            <p:cNvGrpSpPr/>
            <p:nvPr/>
          </p:nvGrpSpPr>
          <p:grpSpPr>
            <a:xfrm>
              <a:off x="6526788" y="1625703"/>
              <a:ext cx="5206346" cy="2961570"/>
              <a:chOff x="4572000" y="1803603"/>
              <a:chExt cx="5785504" cy="3291017"/>
            </a:xfrm>
          </p:grpSpPr>
          <p:pic>
            <p:nvPicPr>
              <p:cNvPr id="19" name="그림 18">
                <a:extLst>
                  <a:ext uri="{FF2B5EF4-FFF2-40B4-BE49-F238E27FC236}">
                    <a16:creationId xmlns:a16="http://schemas.microsoft.com/office/drawing/2014/main" id="{6C588F30-E4FA-4FB7-A646-DC1FCDAD72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09" b="811"/>
              <a:stretch/>
            </p:blipFill>
            <p:spPr>
              <a:xfrm>
                <a:off x="4572000" y="2012724"/>
                <a:ext cx="5785504" cy="3081896"/>
              </a:xfrm>
              <a:prstGeom prst="round2SameRect">
                <a:avLst>
                  <a:gd name="adj1" fmla="val 0"/>
                  <a:gd name="adj2" fmla="val 5954"/>
                </a:avLst>
              </a:prstGeom>
            </p:spPr>
          </p:pic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F2B40261-953F-4FFD-B699-3F32D2A59B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572000" y="1803603"/>
                <a:ext cx="5785504" cy="225685"/>
              </a:xfrm>
              <a:prstGeom prst="rect">
                <a:avLst/>
              </a:prstGeom>
            </p:spPr>
          </p:pic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6C40EA-A47E-4EF3-8B9C-46699C5F3E1F}"/>
                </a:ext>
              </a:extLst>
            </p:cNvPr>
            <p:cNvSpPr txBox="1"/>
            <p:nvPr/>
          </p:nvSpPr>
          <p:spPr>
            <a:xfrm>
              <a:off x="10564647" y="4401990"/>
              <a:ext cx="222211" cy="9505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800" dirty="0">
                  <a:solidFill>
                    <a:srgbClr val="2AA294"/>
                  </a:solidFill>
                  <a:latin typeface="Pretendard Bold" panose="02000803000000020004" pitchFamily="2" charset="-127"/>
                  <a:ea typeface="Pretendard Bold" panose="02000803000000020004" pitchFamily="2" charset="-127"/>
                  <a:cs typeface="Pretendard Bold" panose="02000803000000020004" pitchFamily="2" charset="-127"/>
                </a:rPr>
                <a:t>SAVE</a:t>
              </a:r>
              <a:endParaRPr lang="ko-KR" altLang="en-US" sz="800" dirty="0">
                <a:solidFill>
                  <a:srgbClr val="2AA294"/>
                </a:solidFill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345897D-7EE0-49E2-9177-07F339F1B79C}"/>
                </a:ext>
              </a:extLst>
            </p:cNvPr>
            <p:cNvSpPr txBox="1"/>
            <p:nvPr/>
          </p:nvSpPr>
          <p:spPr>
            <a:xfrm>
              <a:off x="10966140" y="4397556"/>
              <a:ext cx="460249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altLang="ko-KR" sz="800" dirty="0">
                  <a:solidFill>
                    <a:srgbClr val="2AA294"/>
                  </a:solidFill>
                  <a:latin typeface="Pretendard Bold" panose="02000803000000020004" pitchFamily="2" charset="-127"/>
                  <a:ea typeface="Pretendard Bold" panose="02000803000000020004" pitchFamily="2" charset="-127"/>
                  <a:cs typeface="Pretendard Bold" panose="02000803000000020004" pitchFamily="2" charset="-127"/>
                </a:rPr>
                <a:t>CANCEL</a:t>
              </a:r>
              <a:endParaRPr lang="ko-KR" altLang="en-US" sz="800" dirty="0">
                <a:solidFill>
                  <a:srgbClr val="2AA294"/>
                </a:solidFill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endParaRPr>
            </a:p>
          </p:txBody>
        </p: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989D2C45-DE21-47EF-954E-E8E66F89D6AD}"/>
                </a:ext>
              </a:extLst>
            </p:cNvPr>
            <p:cNvSpPr/>
            <p:nvPr/>
          </p:nvSpPr>
          <p:spPr>
            <a:xfrm>
              <a:off x="10527397" y="4387881"/>
              <a:ext cx="280771" cy="123276"/>
            </a:xfrm>
            <a:prstGeom prst="roundRect">
              <a:avLst>
                <a:gd name="adj" fmla="val 23152"/>
              </a:avLst>
            </a:prstGeom>
            <a:noFill/>
            <a:ln w="1905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8" name="그래픽 37">
              <a:extLst>
                <a:ext uri="{FF2B5EF4-FFF2-40B4-BE49-F238E27FC236}">
                  <a16:creationId xmlns:a16="http://schemas.microsoft.com/office/drawing/2014/main" id="{6E9B5F37-BA77-4B61-9D86-FE1911A57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1040591">
              <a:off x="10728335" y="4471573"/>
              <a:ext cx="101066" cy="154574"/>
            </a:xfrm>
            <a:prstGeom prst="rect">
              <a:avLst/>
            </a:prstGeom>
          </p:spPr>
        </p:pic>
      </p:grpSp>
      <p:sp>
        <p:nvSpPr>
          <p:cNvPr id="115" name="object 19">
            <a:extLst>
              <a:ext uri="{FF2B5EF4-FFF2-40B4-BE49-F238E27FC236}">
                <a16:creationId xmlns:a16="http://schemas.microsoft.com/office/drawing/2014/main" id="{5D5F82D4-2E7D-4869-94D0-95E8D68329BE}"/>
              </a:ext>
            </a:extLst>
          </p:cNvPr>
          <p:cNvSpPr txBox="1"/>
          <p:nvPr/>
        </p:nvSpPr>
        <p:spPr>
          <a:xfrm>
            <a:off x="703020" y="1681539"/>
            <a:ext cx="3090001" cy="956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060000" algn="l"/>
              </a:tabLst>
            </a:pPr>
            <a:r>
              <a:rPr lang="en-US" altLang="ko-KR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Stick</a:t>
            </a:r>
            <a:r>
              <a:rPr lang="en-US" altLang="ko-KR" sz="1400" b="1" spc="-35" dirty="0">
                <a:solidFill>
                  <a:srgbClr val="E71F18"/>
                </a:solidFill>
                <a:latin typeface="DIN Pro Light" panose="020B0504020101010102" pitchFamily="34" charset="0"/>
                <a:ea typeface="Pretendard SemiBold" panose="02000703000000020004" pitchFamily="2" charset="-127"/>
                <a:cs typeface="DIN Pro Light" panose="020B0504020101010102" pitchFamily="34" charset="0"/>
              </a:rPr>
              <a:t> | Studio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비개발자도 원천 데이터를 효율적으로 관리하고 앱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웹 등 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어디든 붙여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(embedded)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사용할 수 있는 </a:t>
            </a:r>
            <a:r>
              <a:rPr kumimoji="0" lang="ko-KR" altLang="en-US" sz="105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데이터 시각화 </a:t>
            </a:r>
            <a:endParaRPr kumimoji="0" lang="en-US" altLang="ko-KR" sz="1050" b="0" i="0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분석 대시보드</a:t>
            </a:r>
          </a:p>
        </p:txBody>
      </p:sp>
      <p:sp>
        <p:nvSpPr>
          <p:cNvPr id="79" name="object 9">
            <a:extLst>
              <a:ext uri="{FF2B5EF4-FFF2-40B4-BE49-F238E27FC236}">
                <a16:creationId xmlns:a16="http://schemas.microsoft.com/office/drawing/2014/main" id="{9BF570EC-A42B-46C6-93F8-8AC947A887C3}"/>
              </a:ext>
            </a:extLst>
          </p:cNvPr>
          <p:cNvSpPr txBox="1">
            <a:spLocks/>
          </p:cNvSpPr>
          <p:nvPr/>
        </p:nvSpPr>
        <p:spPr>
          <a:xfrm>
            <a:off x="674358" y="5437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04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Stick</a:t>
            </a:r>
          </a:p>
        </p:txBody>
      </p:sp>
      <p:sp>
        <p:nvSpPr>
          <p:cNvPr id="80" name="object 10">
            <a:extLst>
              <a:ext uri="{FF2B5EF4-FFF2-40B4-BE49-F238E27FC236}">
                <a16:creationId xmlns:a16="http://schemas.microsoft.com/office/drawing/2014/main" id="{3ADAABAC-5051-4F1F-9859-092BFBABC72C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19">
            <a:extLst>
              <a:ext uri="{FF2B5EF4-FFF2-40B4-BE49-F238E27FC236}">
                <a16:creationId xmlns:a16="http://schemas.microsoft.com/office/drawing/2014/main" id="{4A2E6325-B608-4108-A578-DE3CF10ECD2A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26">
            <a:extLst>
              <a:ext uri="{FF2B5EF4-FFF2-40B4-BE49-F238E27FC236}">
                <a16:creationId xmlns:a16="http://schemas.microsoft.com/office/drawing/2014/main" id="{C6B6E287-DEA3-47F2-939E-8F675EAE38C6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7D88F33D-7E3E-4055-82B0-5BA44E52D45C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85" name="object 22">
              <a:extLst>
                <a:ext uri="{FF2B5EF4-FFF2-40B4-BE49-F238E27FC236}">
                  <a16:creationId xmlns:a16="http://schemas.microsoft.com/office/drawing/2014/main" id="{380791D0-F064-4986-BF03-D40CB31CC8A8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86" name="object 24">
              <a:extLst>
                <a:ext uri="{FF2B5EF4-FFF2-40B4-BE49-F238E27FC236}">
                  <a16:creationId xmlns:a16="http://schemas.microsoft.com/office/drawing/2014/main" id="{7DA35E49-BD79-418B-AD33-86CEF45AF517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90C84A66-E9AD-4F85-9CD0-97D1F7116F0E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object 6">
            <a:extLst>
              <a:ext uri="{FF2B5EF4-FFF2-40B4-BE49-F238E27FC236}">
                <a16:creationId xmlns:a16="http://schemas.microsoft.com/office/drawing/2014/main" id="{ABF2D5D8-4809-4240-B4DD-5D40088E3302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9C73DA29-9FCD-4DF7-8EB9-751B4CC6FC6B}"/>
              </a:ext>
            </a:extLst>
          </p:cNvPr>
          <p:cNvSpPr txBox="1"/>
          <p:nvPr/>
        </p:nvSpPr>
        <p:spPr>
          <a:xfrm>
            <a:off x="703020" y="2956023"/>
            <a:ext cx="3090001" cy="73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0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Low Code / No Code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비전문가도 데이터 추출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가공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연계를 쉽고 간편하게 구성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할 수 있는 프레임워크 제공</a:t>
            </a:r>
          </a:p>
        </p:txBody>
      </p:sp>
      <p:sp>
        <p:nvSpPr>
          <p:cNvPr id="31" name="object 19">
            <a:extLst>
              <a:ext uri="{FF2B5EF4-FFF2-40B4-BE49-F238E27FC236}">
                <a16:creationId xmlns:a16="http://schemas.microsoft.com/office/drawing/2014/main" id="{ABF01DFA-B495-409B-B19B-3BF6396E346B}"/>
              </a:ext>
            </a:extLst>
          </p:cNvPr>
          <p:cNvSpPr txBox="1"/>
          <p:nvPr/>
        </p:nvSpPr>
        <p:spPr>
          <a:xfrm>
            <a:off x="703020" y="4012499"/>
            <a:ext cx="3090001" cy="7636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0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Dashboard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30</a:t>
            </a:r>
            <a:r>
              <a:rPr kumimoji="0" lang="ko-KR" altLang="en-US" sz="1050" b="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가지 이상의 차트 타입</a:t>
            </a:r>
            <a:r>
              <a:rPr kumimoji="0" lang="en-US" altLang="ko-KR" sz="1050" b="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50</a:t>
            </a:r>
            <a:r>
              <a:rPr kumimoji="0" lang="ko-KR" altLang="en-US" sz="1050" b="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가지 이상의 다양한 컴포넌트로 사용자 편의에 맞춘 대시보드 구성</a:t>
            </a:r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3CE6F67E-5333-436B-98AB-6D5A78EEC44F}"/>
              </a:ext>
            </a:extLst>
          </p:cNvPr>
          <p:cNvSpPr txBox="1"/>
          <p:nvPr/>
        </p:nvSpPr>
        <p:spPr>
          <a:xfrm>
            <a:off x="703020" y="5094622"/>
            <a:ext cx="3090001" cy="7636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0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03.  Embedded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MSA API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기반으로 한 빅데이터 시각화 분석 기능을 기존 시스템에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임베디드하여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사용 가능</a:t>
            </a:r>
            <a:endParaRPr kumimoji="0" lang="ko-KR" altLang="en-US" sz="1050" b="0" i="0" u="none" strike="noStrike" kern="1200" cap="none" spc="-3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4B1BDC51-2698-418A-9471-371CB452CE79}"/>
              </a:ext>
            </a:extLst>
          </p:cNvPr>
          <p:cNvSpPr txBox="1"/>
          <p:nvPr/>
        </p:nvSpPr>
        <p:spPr>
          <a:xfrm>
            <a:off x="5562600" y="6033327"/>
            <a:ext cx="6189573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간편하고 쉬운 데이터 시각화 도구로 데이터 소스와 차트를 유연하게 선택하고 </a:t>
            </a:r>
            <a:r>
              <a:rPr lang="ko-KR" altLang="en-US" sz="800" dirty="0" err="1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커스터마이징하여</a:t>
            </a:r>
            <a:r>
              <a:rPr lang="ko-KR" altLang="en-US" sz="8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유의미한 분석 결과 도출</a:t>
            </a:r>
          </a:p>
          <a:p>
            <a:pPr marL="12700" algn="r">
              <a:lnSpc>
                <a:spcPct val="100000"/>
              </a:lnSpc>
              <a:spcBef>
                <a:spcPts val="100"/>
              </a:spcBef>
            </a:pPr>
            <a:endParaRPr lang="ko-KR" altLang="en-US" sz="800" dirty="0">
              <a:solidFill>
                <a:srgbClr val="231F2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04A131E3-1B69-4114-AEFC-27DD41278F1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" r="229"/>
          <a:stretch/>
        </p:blipFill>
        <p:spPr>
          <a:xfrm>
            <a:off x="4157664" y="3039886"/>
            <a:ext cx="5425260" cy="2838450"/>
          </a:xfrm>
          <a:prstGeom prst="roundRect">
            <a:avLst>
              <a:gd name="adj" fmla="val 3011"/>
            </a:avLst>
          </a:prstGeom>
          <a:noFill/>
          <a:ln w="19050">
            <a:solidFill>
              <a:srgbClr val="E5150F"/>
            </a:solidFill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F4AF9923-B547-4EEA-AF5B-AE85E84216FD}"/>
              </a:ext>
            </a:extLst>
          </p:cNvPr>
          <p:cNvSpPr/>
          <p:nvPr/>
        </p:nvSpPr>
        <p:spPr>
          <a:xfrm>
            <a:off x="10558305" y="2351472"/>
            <a:ext cx="619825" cy="169880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12700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데이터 등록</a:t>
            </a: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6198F5CD-A002-4449-8959-18AB489CB176}"/>
              </a:ext>
            </a:extLst>
          </p:cNvPr>
          <p:cNvSpPr/>
          <p:nvPr/>
        </p:nvSpPr>
        <p:spPr>
          <a:xfrm>
            <a:off x="8290522" y="3932201"/>
            <a:ext cx="1487428" cy="160595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데이터를 </a:t>
            </a:r>
            <a:r>
              <a:rPr lang="ko-KR" altLang="en-US" sz="700" dirty="0" err="1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받아오기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위한 </a:t>
            </a:r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UI/UX 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설정</a:t>
            </a:r>
          </a:p>
        </p:txBody>
      </p:sp>
    </p:spTree>
    <p:extLst>
      <p:ext uri="{BB962C8B-B14F-4D97-AF65-F5344CB8AC3E}">
        <p14:creationId xmlns:p14="http://schemas.microsoft.com/office/powerpoint/2010/main" val="177683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그림 143">
            <a:extLst>
              <a:ext uri="{FF2B5EF4-FFF2-40B4-BE49-F238E27FC236}">
                <a16:creationId xmlns:a16="http://schemas.microsoft.com/office/drawing/2014/main" id="{2EE97F5D-07AC-4B53-A3C0-A511372921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8233" y="1451778"/>
            <a:ext cx="3077592" cy="1210352"/>
          </a:xfrm>
          <a:prstGeom prst="rect">
            <a:avLst/>
          </a:prstGeom>
        </p:spPr>
      </p:pic>
      <p:pic>
        <p:nvPicPr>
          <p:cNvPr id="143" name="그림 142">
            <a:extLst>
              <a:ext uri="{FF2B5EF4-FFF2-40B4-BE49-F238E27FC236}">
                <a16:creationId xmlns:a16="http://schemas.microsoft.com/office/drawing/2014/main" id="{01137B91-C322-43BC-8B10-DD0477917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0962" y="1451778"/>
            <a:ext cx="3077592" cy="1210352"/>
          </a:xfrm>
          <a:prstGeom prst="rect">
            <a:avLst/>
          </a:prstGeom>
        </p:spPr>
      </p:pic>
      <p:pic>
        <p:nvPicPr>
          <p:cNvPr id="142" name="그림 141">
            <a:extLst>
              <a:ext uri="{FF2B5EF4-FFF2-40B4-BE49-F238E27FC236}">
                <a16:creationId xmlns:a16="http://schemas.microsoft.com/office/drawing/2014/main" id="{900DFA72-1613-4686-858C-FDF7EEA55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5108" y="1451778"/>
            <a:ext cx="3077592" cy="121035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F4672D6-5CDE-4CFB-BBA3-3E5B83ED8E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1" y="1451778"/>
            <a:ext cx="3077592" cy="1210352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E7E85A90-C545-446F-B9B7-560404E4664A}"/>
              </a:ext>
            </a:extLst>
          </p:cNvPr>
          <p:cNvSpPr txBox="1"/>
          <p:nvPr/>
        </p:nvSpPr>
        <p:spPr>
          <a:xfrm>
            <a:off x="726760" y="3177150"/>
            <a:ext cx="1061107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① 실시간 모니터링</a:t>
            </a:r>
            <a:endParaRPr lang="en-US" altLang="ko-KR" sz="8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3E09853-9F15-497B-8D9E-70502B7DAE20}"/>
              </a:ext>
            </a:extLst>
          </p:cNvPr>
          <p:cNvSpPr txBox="1"/>
          <p:nvPr/>
        </p:nvSpPr>
        <p:spPr>
          <a:xfrm>
            <a:off x="1905439" y="3177150"/>
            <a:ext cx="11268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② </a:t>
            </a:r>
            <a:r>
              <a:rPr lang="en-US" altLang="ko-KR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Horizontal </a:t>
            </a:r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8A882A9-B9B0-4339-A88A-47A6185C85B0}"/>
              </a:ext>
            </a:extLst>
          </p:cNvPr>
          <p:cNvSpPr txBox="1"/>
          <p:nvPr/>
        </p:nvSpPr>
        <p:spPr>
          <a:xfrm>
            <a:off x="726760" y="4194847"/>
            <a:ext cx="1061107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③ </a:t>
            </a:r>
            <a:r>
              <a:rPr lang="en-US" altLang="ko-KR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Vertical </a:t>
            </a:r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</a:t>
            </a:r>
            <a:endParaRPr lang="en-US" altLang="ko-KR" sz="8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70CE6E6-C389-4F5F-8A14-20244FE5EE95}"/>
              </a:ext>
            </a:extLst>
          </p:cNvPr>
          <p:cNvSpPr txBox="1"/>
          <p:nvPr/>
        </p:nvSpPr>
        <p:spPr>
          <a:xfrm>
            <a:off x="1909548" y="4191000"/>
            <a:ext cx="11268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④ </a:t>
            </a:r>
            <a:r>
              <a:rPr lang="en-US" altLang="ko-KR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KPI </a:t>
            </a:r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대시보드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18C7D71-B7CA-4A68-8083-339441BC80E9}"/>
              </a:ext>
            </a:extLst>
          </p:cNvPr>
          <p:cNvCxnSpPr>
            <a:cxnSpLocks/>
          </p:cNvCxnSpPr>
          <p:nvPr/>
        </p:nvCxnSpPr>
        <p:spPr>
          <a:xfrm>
            <a:off x="767123" y="4558334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bject 19">
            <a:extLst>
              <a:ext uri="{FF2B5EF4-FFF2-40B4-BE49-F238E27FC236}">
                <a16:creationId xmlns:a16="http://schemas.microsoft.com/office/drawing/2014/main" id="{0C88D25D-5A96-4076-9489-EEBCC72151EF}"/>
              </a:ext>
            </a:extLst>
          </p:cNvPr>
          <p:cNvSpPr txBox="1"/>
          <p:nvPr/>
        </p:nvSpPr>
        <p:spPr>
          <a:xfrm>
            <a:off x="767123" y="4675514"/>
            <a:ext cx="2193335" cy="17062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모니터링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연계분석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(Horizontal)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연계분석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50" dirty="0" err="1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Verticla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KPI 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대시보드</a:t>
            </a:r>
            <a:endParaRPr lang="en-US" altLang="ko-KR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endParaRPr lang="en-US" altLang="ko-KR" sz="10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300"/>
              </a:lnSpc>
            </a:pPr>
            <a:r>
              <a:rPr lang="ko-KR" altLang="en-US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lang="en-US" altLang="ko-KR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Dynamic Programing</a:t>
            </a:r>
            <a:r>
              <a:rPr lang="ko-KR" altLang="en-US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 정의한 분석의 </a:t>
            </a:r>
            <a:r>
              <a:rPr lang="en-US" altLang="ko-KR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4</a:t>
            </a:r>
            <a:r>
              <a:rPr lang="ko-KR" altLang="en-US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가지 패턴</a:t>
            </a:r>
            <a:br>
              <a:rPr lang="en-US" altLang="ko-KR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8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중 하나를 선택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endParaRPr lang="ko-KR" altLang="en-US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3C2C97C-ECA8-4E17-947F-9EC1CE2AEB87}"/>
              </a:ext>
            </a:extLst>
          </p:cNvPr>
          <p:cNvSpPr txBox="1"/>
          <p:nvPr/>
        </p:nvSpPr>
        <p:spPr>
          <a:xfrm>
            <a:off x="871064" y="1892007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분석대상 선정</a:t>
            </a:r>
            <a:endParaRPr lang="ko-KR" altLang="en-US" sz="15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D856033-1CE8-410F-9D67-FAEAE289F99F}"/>
              </a:ext>
            </a:extLst>
          </p:cNvPr>
          <p:cNvSpPr txBox="1"/>
          <p:nvPr/>
        </p:nvSpPr>
        <p:spPr>
          <a:xfrm>
            <a:off x="5016554" y="1588549"/>
            <a:ext cx="990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950" dirty="0"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Low Code </a:t>
            </a:r>
            <a:r>
              <a:rPr lang="ko-KR" altLang="en-US" sz="950" dirty="0"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기반</a:t>
            </a:r>
          </a:p>
        </p:txBody>
      </p: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50E2E974-A40B-4EA7-913F-993C8C085C1B}"/>
              </a:ext>
            </a:extLst>
          </p:cNvPr>
          <p:cNvCxnSpPr>
            <a:cxnSpLocks/>
          </p:cNvCxnSpPr>
          <p:nvPr/>
        </p:nvCxnSpPr>
        <p:spPr>
          <a:xfrm>
            <a:off x="3737236" y="4553656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bject 19">
            <a:extLst>
              <a:ext uri="{FF2B5EF4-FFF2-40B4-BE49-F238E27FC236}">
                <a16:creationId xmlns:a16="http://schemas.microsoft.com/office/drawing/2014/main" id="{EF242B73-2533-429C-8EF7-AD8720C45B94}"/>
              </a:ext>
            </a:extLst>
          </p:cNvPr>
          <p:cNvSpPr txBox="1"/>
          <p:nvPr/>
        </p:nvSpPr>
        <p:spPr>
          <a:xfrm>
            <a:off x="3737236" y="4670836"/>
            <a:ext cx="2193336" cy="114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 정보 데이터 정의 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tabLst>
                <a:tab pos="180000" algn="l"/>
                <a:tab pos="288000" algn="l"/>
                <a:tab pos="360000" algn="l"/>
                <a:tab pos="540000" algn="l"/>
              </a:tabLst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  -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시 필요한 카탈로그 정보 </a:t>
            </a:r>
            <a:b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  -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실행 쿼리 등록</a:t>
            </a:r>
            <a:b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  -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파라미터 정의 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 startAt="2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테스트 실행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BE61F83-A567-4E71-B842-87F02F1037BC}"/>
              </a:ext>
            </a:extLst>
          </p:cNvPr>
          <p:cNvSpPr txBox="1"/>
          <p:nvPr/>
        </p:nvSpPr>
        <p:spPr>
          <a:xfrm>
            <a:off x="3850256" y="1909238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데이터 정의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ABDA881-E4E1-4F7D-B17A-7F9D9FD2BF08}"/>
              </a:ext>
            </a:extLst>
          </p:cNvPr>
          <p:cNvSpPr txBox="1"/>
          <p:nvPr/>
        </p:nvSpPr>
        <p:spPr>
          <a:xfrm>
            <a:off x="7370490" y="1597063"/>
            <a:ext cx="15449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950" dirty="0"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No Code </a:t>
            </a:r>
            <a:r>
              <a:rPr lang="ko-KR" altLang="en-US" sz="950" dirty="0"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기반의 </a:t>
            </a:r>
            <a:r>
              <a:rPr lang="en-US" altLang="ko-KR" sz="950" dirty="0"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UX</a:t>
            </a:r>
            <a:endParaRPr lang="ko-KR" altLang="en-US" sz="950" dirty="0"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0F9B9CB7-04E2-426C-B097-A1E49E2116E9}"/>
              </a:ext>
            </a:extLst>
          </p:cNvPr>
          <p:cNvCxnSpPr>
            <a:cxnSpLocks/>
          </p:cNvCxnSpPr>
          <p:nvPr/>
        </p:nvCxnSpPr>
        <p:spPr>
          <a:xfrm>
            <a:off x="6688133" y="4553656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bject 19">
            <a:extLst>
              <a:ext uri="{FF2B5EF4-FFF2-40B4-BE49-F238E27FC236}">
                <a16:creationId xmlns:a16="http://schemas.microsoft.com/office/drawing/2014/main" id="{332E689E-7F75-4BF5-B545-D93F6FC3C565}"/>
              </a:ext>
            </a:extLst>
          </p:cNvPr>
          <p:cNvSpPr txBox="1"/>
          <p:nvPr/>
        </p:nvSpPr>
        <p:spPr>
          <a:xfrm>
            <a:off x="6688133" y="4670836"/>
            <a:ext cx="2193336" cy="911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Drag &amp; Drop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편리한 화면 구성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파라미터 상호 간의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Interaction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50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개 이상의 다양한 컴포넌트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검증된 퍼포먼스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9A2A430-FDA3-44C0-A913-07981B5EE6B7}"/>
              </a:ext>
            </a:extLst>
          </p:cNvPr>
          <p:cNvSpPr txBox="1"/>
          <p:nvPr/>
        </p:nvSpPr>
        <p:spPr>
          <a:xfrm>
            <a:off x="6776110" y="1892007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화면 설계 </a:t>
            </a:r>
            <a:r>
              <a:rPr lang="en-US" altLang="ko-KR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 </a:t>
            </a:r>
            <a:r>
              <a:rPr lang="ko-KR" altLang="en-US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구현</a:t>
            </a:r>
          </a:p>
        </p:txBody>
      </p:sp>
      <p:cxnSp>
        <p:nvCxnSpPr>
          <p:cNvPr id="227" name="직선 연결선 226">
            <a:extLst>
              <a:ext uri="{FF2B5EF4-FFF2-40B4-BE49-F238E27FC236}">
                <a16:creationId xmlns:a16="http://schemas.microsoft.com/office/drawing/2014/main" id="{E12261D1-14D9-4911-830C-C53A7C09AA72}"/>
              </a:ext>
            </a:extLst>
          </p:cNvPr>
          <p:cNvCxnSpPr>
            <a:cxnSpLocks/>
          </p:cNvCxnSpPr>
          <p:nvPr/>
        </p:nvCxnSpPr>
        <p:spPr>
          <a:xfrm>
            <a:off x="9545724" y="4553656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object 19">
            <a:extLst>
              <a:ext uri="{FF2B5EF4-FFF2-40B4-BE49-F238E27FC236}">
                <a16:creationId xmlns:a16="http://schemas.microsoft.com/office/drawing/2014/main" id="{82065E2D-F5DA-4F13-AB0B-75062A5F5C31}"/>
              </a:ext>
            </a:extLst>
          </p:cNvPr>
          <p:cNvSpPr txBox="1"/>
          <p:nvPr/>
        </p:nvSpPr>
        <p:spPr>
          <a:xfrm>
            <a:off x="9545724" y="4670836"/>
            <a:ext cx="2193336" cy="1372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패턴 설정 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로드 방법 설정 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API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연결 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Store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에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App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등록 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My Menu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통한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App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다운로드 </a:t>
            </a:r>
          </a:p>
          <a:p>
            <a:pPr marL="228600" indent="-228600">
              <a:lnSpc>
                <a:spcPts val="1800"/>
              </a:lnSpc>
              <a:buFont typeface="+mj-lt"/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해당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App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실행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B914DB7B-868E-4DC4-AD1A-2DDCE247954E}"/>
              </a:ext>
            </a:extLst>
          </p:cNvPr>
          <p:cNvSpPr txBox="1"/>
          <p:nvPr/>
        </p:nvSpPr>
        <p:spPr>
          <a:xfrm>
            <a:off x="9658744" y="1892007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ts val="1800"/>
              </a:lnSpc>
              <a:spcBef>
                <a:spcPts val="100"/>
              </a:spcBef>
            </a:pPr>
            <a:r>
              <a:rPr lang="en-US" altLang="ko-KR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APP </a:t>
            </a:r>
            <a:r>
              <a:rPr lang="ko-KR" altLang="en-US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등록 </a:t>
            </a:r>
            <a:r>
              <a:rPr lang="en-US" altLang="ko-KR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 </a:t>
            </a:r>
            <a:r>
              <a:rPr lang="ko-KR" altLang="en-US" sz="1500" spc="-35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실행</a:t>
            </a:r>
          </a:p>
        </p:txBody>
      </p:sp>
      <p:sp>
        <p:nvSpPr>
          <p:cNvPr id="92" name="object 9">
            <a:extLst>
              <a:ext uri="{FF2B5EF4-FFF2-40B4-BE49-F238E27FC236}">
                <a16:creationId xmlns:a16="http://schemas.microsoft.com/office/drawing/2014/main" id="{C7B60A24-7F97-4D0E-BBC0-3CDEBF0D21EF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04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Stick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Programing Process</a:t>
            </a:r>
          </a:p>
        </p:txBody>
      </p:sp>
      <p:sp>
        <p:nvSpPr>
          <p:cNvPr id="93" name="object 10">
            <a:extLst>
              <a:ext uri="{FF2B5EF4-FFF2-40B4-BE49-F238E27FC236}">
                <a16:creationId xmlns:a16="http://schemas.microsoft.com/office/drawing/2014/main" id="{1478F8E4-20E1-401C-8C0D-E83F864EAF7F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26">
            <a:extLst>
              <a:ext uri="{FF2B5EF4-FFF2-40B4-BE49-F238E27FC236}">
                <a16:creationId xmlns:a16="http://schemas.microsoft.com/office/drawing/2014/main" id="{5FDF0B4C-1CD9-4718-AA40-38CB57B422F7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8D9978DD-29CA-4414-AEFF-75EB6EB602E7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101" name="object 22">
              <a:extLst>
                <a:ext uri="{FF2B5EF4-FFF2-40B4-BE49-F238E27FC236}">
                  <a16:creationId xmlns:a16="http://schemas.microsoft.com/office/drawing/2014/main" id="{AB12DEAA-D3E0-4842-A80A-5CA219CB4FE7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105" name="object 24">
              <a:extLst>
                <a:ext uri="{FF2B5EF4-FFF2-40B4-BE49-F238E27FC236}">
                  <a16:creationId xmlns:a16="http://schemas.microsoft.com/office/drawing/2014/main" id="{D2F7B050-10AA-4DDC-B822-600C8078A279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0C72E805-D06D-4567-8D08-57265D413071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object 6">
            <a:extLst>
              <a:ext uri="{FF2B5EF4-FFF2-40B4-BE49-F238E27FC236}">
                <a16:creationId xmlns:a16="http://schemas.microsoft.com/office/drawing/2014/main" id="{2C0FA22E-8F77-40C1-A801-FD17D450DD0E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108" name="object 19">
            <a:extLst>
              <a:ext uri="{FF2B5EF4-FFF2-40B4-BE49-F238E27FC236}">
                <a16:creationId xmlns:a16="http://schemas.microsoft.com/office/drawing/2014/main" id="{066D33B1-FC9E-45D8-8F79-01E50A63BDCC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C939460-26D0-4FA4-BBF6-434147F322C5}"/>
              </a:ext>
            </a:extLst>
          </p:cNvPr>
          <p:cNvGrpSpPr/>
          <p:nvPr/>
        </p:nvGrpSpPr>
        <p:grpSpPr>
          <a:xfrm>
            <a:off x="693898" y="2428918"/>
            <a:ext cx="1127757" cy="690995"/>
            <a:chOff x="3270878" y="2989417"/>
            <a:chExt cx="2587293" cy="158527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6596CC49-F59E-4BA1-83D4-20A127BC34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4" b="1593"/>
            <a:stretch/>
          </p:blipFill>
          <p:spPr>
            <a:xfrm>
              <a:off x="3270878" y="3143580"/>
              <a:ext cx="2585166" cy="1431114"/>
            </a:xfrm>
            <a:prstGeom prst="round2SameRect">
              <a:avLst>
                <a:gd name="adj1" fmla="val 0"/>
                <a:gd name="adj2" fmla="val 3664"/>
              </a:avLst>
            </a:prstGeom>
          </p:spPr>
        </p:pic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8C33CD4D-48E2-4608-8F8A-5C2A69703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5384" y="2989417"/>
              <a:ext cx="2582787" cy="156732"/>
            </a:xfrm>
            <a:prstGeom prst="rect">
              <a:avLst/>
            </a:prstGeom>
          </p:spPr>
        </p:pic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1790C575-1E96-4DA5-95CA-A745D29663BA}"/>
              </a:ext>
            </a:extLst>
          </p:cNvPr>
          <p:cNvGrpSpPr/>
          <p:nvPr/>
        </p:nvGrpSpPr>
        <p:grpSpPr>
          <a:xfrm>
            <a:off x="3704120" y="2420101"/>
            <a:ext cx="1944035" cy="1507839"/>
            <a:chOff x="3270878" y="2989417"/>
            <a:chExt cx="2584816" cy="2004844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511F3097-9C7D-48B1-A50D-D0F9D5D73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3273280" y="3138078"/>
              <a:ext cx="2582414" cy="1856183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D0E3F30A-BA7D-46E0-A740-AB148222A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67C5A17A-B315-4854-8E25-47E88172B915}"/>
              </a:ext>
            </a:extLst>
          </p:cNvPr>
          <p:cNvGrpSpPr/>
          <p:nvPr/>
        </p:nvGrpSpPr>
        <p:grpSpPr>
          <a:xfrm>
            <a:off x="1904976" y="2428918"/>
            <a:ext cx="1126830" cy="690995"/>
            <a:chOff x="3270878" y="2989417"/>
            <a:chExt cx="2585166" cy="158527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23B452C4-B87A-4C95-9345-1C40C482E8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" b="1500"/>
            <a:stretch/>
          </p:blipFill>
          <p:spPr>
            <a:xfrm>
              <a:off x="3270878" y="3143580"/>
              <a:ext cx="2585166" cy="1431114"/>
            </a:xfrm>
            <a:prstGeom prst="round2SameRect">
              <a:avLst>
                <a:gd name="adj1" fmla="val 0"/>
                <a:gd name="adj2" fmla="val 5191"/>
              </a:avLst>
            </a:prstGeom>
          </p:spPr>
        </p:pic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0612CFA8-5BBC-4800-A1ED-7524C7042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2787" cy="156732"/>
            </a:xfrm>
            <a:prstGeom prst="rect">
              <a:avLst/>
            </a:prstGeom>
          </p:spPr>
        </p:pic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188412EC-CCB2-4F6D-9670-E4BA52491114}"/>
              </a:ext>
            </a:extLst>
          </p:cNvPr>
          <p:cNvGrpSpPr/>
          <p:nvPr/>
        </p:nvGrpSpPr>
        <p:grpSpPr>
          <a:xfrm>
            <a:off x="693898" y="3446299"/>
            <a:ext cx="1127757" cy="690995"/>
            <a:chOff x="3270878" y="2989417"/>
            <a:chExt cx="2587293" cy="158527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3" name="그림 112">
              <a:extLst>
                <a:ext uri="{FF2B5EF4-FFF2-40B4-BE49-F238E27FC236}">
                  <a16:creationId xmlns:a16="http://schemas.microsoft.com/office/drawing/2014/main" id="{F830CD7E-143C-4AC4-BF2D-5D057C955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4" b="1204"/>
            <a:stretch/>
          </p:blipFill>
          <p:spPr>
            <a:xfrm>
              <a:off x="3270878" y="3143580"/>
              <a:ext cx="2585166" cy="1431114"/>
            </a:xfrm>
            <a:prstGeom prst="round2SameRect">
              <a:avLst>
                <a:gd name="adj1" fmla="val 0"/>
                <a:gd name="adj2" fmla="val 5190"/>
              </a:avLst>
            </a:prstGeom>
          </p:spPr>
        </p:pic>
        <p:pic>
          <p:nvPicPr>
            <p:cNvPr id="114" name="그림 113">
              <a:extLst>
                <a:ext uri="{FF2B5EF4-FFF2-40B4-BE49-F238E27FC236}">
                  <a16:creationId xmlns:a16="http://schemas.microsoft.com/office/drawing/2014/main" id="{CB885C0C-3F11-4D80-85AA-ABF886968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5384" y="2989417"/>
              <a:ext cx="2582787" cy="156732"/>
            </a:xfrm>
            <a:prstGeom prst="rect">
              <a:avLst/>
            </a:prstGeom>
          </p:spPr>
        </p:pic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14210E04-6DE6-45B1-8E8E-9B4143B98819}"/>
              </a:ext>
            </a:extLst>
          </p:cNvPr>
          <p:cNvGrpSpPr/>
          <p:nvPr/>
        </p:nvGrpSpPr>
        <p:grpSpPr>
          <a:xfrm>
            <a:off x="1904975" y="3446299"/>
            <a:ext cx="1126831" cy="690995"/>
            <a:chOff x="3270876" y="2989417"/>
            <a:chExt cx="2585168" cy="158527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6" name="그림 115">
              <a:extLst>
                <a:ext uri="{FF2B5EF4-FFF2-40B4-BE49-F238E27FC236}">
                  <a16:creationId xmlns:a16="http://schemas.microsoft.com/office/drawing/2014/main" id="{533E25E0-D32E-45E4-8DAB-CB93EE7A5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6" r="3026"/>
            <a:stretch/>
          </p:blipFill>
          <p:spPr>
            <a:xfrm>
              <a:off x="3270878" y="3143580"/>
              <a:ext cx="2585166" cy="1431114"/>
            </a:xfrm>
            <a:prstGeom prst="round2SameRect">
              <a:avLst>
                <a:gd name="adj1" fmla="val 0"/>
                <a:gd name="adj2" fmla="val 5190"/>
              </a:avLst>
            </a:prstGeom>
          </p:spPr>
        </p:pic>
        <p:pic>
          <p:nvPicPr>
            <p:cNvPr id="117" name="그림 116">
              <a:extLst>
                <a:ext uri="{FF2B5EF4-FFF2-40B4-BE49-F238E27FC236}">
                  <a16:creationId xmlns:a16="http://schemas.microsoft.com/office/drawing/2014/main" id="{CF8D388C-71FF-4C99-AD76-A62CCEF72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6" y="2989417"/>
              <a:ext cx="2584076" cy="156808"/>
            </a:xfrm>
            <a:prstGeom prst="rect">
              <a:avLst/>
            </a:prstGeom>
          </p:spPr>
        </p:pic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9D09496-1ABD-4889-B661-EE802DB47D7E}"/>
              </a:ext>
            </a:extLst>
          </p:cNvPr>
          <p:cNvGrpSpPr/>
          <p:nvPr/>
        </p:nvGrpSpPr>
        <p:grpSpPr>
          <a:xfrm>
            <a:off x="4028930" y="2969901"/>
            <a:ext cx="1940419" cy="1325874"/>
            <a:chOff x="4028928" y="2836560"/>
            <a:chExt cx="1940419" cy="1325874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22" name="그림 121">
              <a:extLst>
                <a:ext uri="{FF2B5EF4-FFF2-40B4-BE49-F238E27FC236}">
                  <a16:creationId xmlns:a16="http://schemas.microsoft.com/office/drawing/2014/main" id="{3B2C9BAE-D632-4AA6-A17D-84CD987750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" r="-93" b="1090"/>
            <a:stretch/>
          </p:blipFill>
          <p:spPr>
            <a:xfrm>
              <a:off x="4028928" y="2948369"/>
              <a:ext cx="1940419" cy="1214065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23" name="그림 122">
              <a:extLst>
                <a:ext uri="{FF2B5EF4-FFF2-40B4-BE49-F238E27FC236}">
                  <a16:creationId xmlns:a16="http://schemas.microsoft.com/office/drawing/2014/main" id="{CD4B49D0-9D04-41B0-B0D5-9FF933CF2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8928" y="2836560"/>
              <a:ext cx="1940419" cy="118025"/>
            </a:xfrm>
            <a:prstGeom prst="rect">
              <a:avLst/>
            </a:prstGeom>
          </p:spPr>
        </p:pic>
      </p:grp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810F7BF7-2DEA-47E4-960A-635552866952}"/>
              </a:ext>
            </a:extLst>
          </p:cNvPr>
          <p:cNvGrpSpPr/>
          <p:nvPr/>
        </p:nvGrpSpPr>
        <p:grpSpPr>
          <a:xfrm>
            <a:off x="6653063" y="2720958"/>
            <a:ext cx="2211567" cy="1295145"/>
            <a:chOff x="3270878" y="2989417"/>
            <a:chExt cx="2584816" cy="1513729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2060542F-803D-4F7B-A22B-1EE64AF99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" t="58" r="591" b="681"/>
            <a:stretch/>
          </p:blipFill>
          <p:spPr>
            <a:xfrm>
              <a:off x="3273281" y="3138078"/>
              <a:ext cx="2582413" cy="136506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26" name="그림 125">
              <a:extLst>
                <a:ext uri="{FF2B5EF4-FFF2-40B4-BE49-F238E27FC236}">
                  <a16:creationId xmlns:a16="http://schemas.microsoft.com/office/drawing/2014/main" id="{B7E2194B-A39D-4672-9C0E-27A2D13D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30" name="그룹 129">
            <a:extLst>
              <a:ext uri="{FF2B5EF4-FFF2-40B4-BE49-F238E27FC236}">
                <a16:creationId xmlns:a16="http://schemas.microsoft.com/office/drawing/2014/main" id="{0C56BD62-2E41-4B6C-B85C-6214BAF260DC}"/>
              </a:ext>
            </a:extLst>
          </p:cNvPr>
          <p:cNvGrpSpPr/>
          <p:nvPr/>
        </p:nvGrpSpPr>
        <p:grpSpPr>
          <a:xfrm>
            <a:off x="9547706" y="2420101"/>
            <a:ext cx="1944035" cy="1346437"/>
            <a:chOff x="3270878" y="2989417"/>
            <a:chExt cx="2584816" cy="1790242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31" name="그림 130">
              <a:extLst>
                <a:ext uri="{FF2B5EF4-FFF2-40B4-BE49-F238E27FC236}">
                  <a16:creationId xmlns:a16="http://schemas.microsoft.com/office/drawing/2014/main" id="{925651A6-122A-4DB2-AE23-B18119EEDD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3" t="-1" r="11451" b="2263"/>
            <a:stretch/>
          </p:blipFill>
          <p:spPr>
            <a:xfrm>
              <a:off x="3273281" y="3138080"/>
              <a:ext cx="2582413" cy="1641579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34" name="그림 133">
              <a:extLst>
                <a:ext uri="{FF2B5EF4-FFF2-40B4-BE49-F238E27FC236}">
                  <a16:creationId xmlns:a16="http://schemas.microsoft.com/office/drawing/2014/main" id="{2BAB3040-1744-4D5A-BDA7-691F66550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329789AA-A212-4788-AA07-B64FB639F98C}"/>
              </a:ext>
            </a:extLst>
          </p:cNvPr>
          <p:cNvGrpSpPr/>
          <p:nvPr/>
        </p:nvGrpSpPr>
        <p:grpSpPr>
          <a:xfrm>
            <a:off x="9835196" y="3174688"/>
            <a:ext cx="1940419" cy="1121087"/>
            <a:chOff x="4028928" y="2836560"/>
            <a:chExt cx="1940419" cy="1121087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38" name="그림 137">
              <a:extLst>
                <a:ext uri="{FF2B5EF4-FFF2-40B4-BE49-F238E27FC236}">
                  <a16:creationId xmlns:a16="http://schemas.microsoft.com/office/drawing/2014/main" id="{85B5A2AA-A231-41F4-91CA-98702BDCEB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8" t="466" r="485" b="849"/>
            <a:stretch/>
          </p:blipFill>
          <p:spPr>
            <a:xfrm>
              <a:off x="4028928" y="2928947"/>
              <a:ext cx="1940419" cy="1028700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39" name="그림 138">
              <a:extLst>
                <a:ext uri="{FF2B5EF4-FFF2-40B4-BE49-F238E27FC236}">
                  <a16:creationId xmlns:a16="http://schemas.microsoft.com/office/drawing/2014/main" id="{FE1CA43A-F9A1-439E-B5EE-AB823F6E9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8928" y="2836560"/>
              <a:ext cx="1940419" cy="118025"/>
            </a:xfrm>
            <a:prstGeom prst="rect">
              <a:avLst/>
            </a:prstGeom>
          </p:spPr>
        </p:pic>
      </p:grpSp>
      <p:pic>
        <p:nvPicPr>
          <p:cNvPr id="8" name="그래픽 7">
            <a:extLst>
              <a:ext uri="{FF2B5EF4-FFF2-40B4-BE49-F238E27FC236}">
                <a16:creationId xmlns:a16="http://schemas.microsoft.com/office/drawing/2014/main" id="{0BF3BE2B-5141-4E4A-8068-2BBB96DBFE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03735" y="3267075"/>
            <a:ext cx="150277" cy="223138"/>
          </a:xfrm>
          <a:prstGeom prst="rect">
            <a:avLst/>
          </a:prstGeom>
        </p:spPr>
      </p:pic>
      <p:pic>
        <p:nvPicPr>
          <p:cNvPr id="146" name="그래픽 145">
            <a:extLst>
              <a:ext uri="{FF2B5EF4-FFF2-40B4-BE49-F238E27FC236}">
                <a16:creationId xmlns:a16="http://schemas.microsoft.com/office/drawing/2014/main" id="{A3A0467E-F71A-4EA6-92C9-03273BA87C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37565" y="3267075"/>
            <a:ext cx="150277" cy="223138"/>
          </a:xfrm>
          <a:prstGeom prst="rect">
            <a:avLst/>
          </a:prstGeom>
        </p:spPr>
      </p:pic>
      <p:pic>
        <p:nvPicPr>
          <p:cNvPr id="149" name="그래픽 148">
            <a:extLst>
              <a:ext uri="{FF2B5EF4-FFF2-40B4-BE49-F238E27FC236}">
                <a16:creationId xmlns:a16="http://schemas.microsoft.com/office/drawing/2014/main" id="{F46E6A73-8DC0-4B5A-8889-5279697F3E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132208" y="3267075"/>
            <a:ext cx="150277" cy="22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14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E083E656-5641-44B0-8527-3A9BBC1DC2C5}"/>
              </a:ext>
            </a:extLst>
          </p:cNvPr>
          <p:cNvSpPr/>
          <p:nvPr/>
        </p:nvSpPr>
        <p:spPr>
          <a:xfrm>
            <a:off x="5222174" y="5886762"/>
            <a:ext cx="2545687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사각형: 둥근 모서리 111">
            <a:extLst>
              <a:ext uri="{FF2B5EF4-FFF2-40B4-BE49-F238E27FC236}">
                <a16:creationId xmlns:a16="http://schemas.microsoft.com/office/drawing/2014/main" id="{5EC1009C-1D21-444E-A35D-AF4F31885B85}"/>
              </a:ext>
            </a:extLst>
          </p:cNvPr>
          <p:cNvSpPr/>
          <p:nvPr/>
        </p:nvSpPr>
        <p:spPr>
          <a:xfrm>
            <a:off x="7449575" y="3321049"/>
            <a:ext cx="2545687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5C89FC3-CEE6-451E-AE52-31912A180C3E}"/>
              </a:ext>
            </a:extLst>
          </p:cNvPr>
          <p:cNvSpPr/>
          <p:nvPr/>
        </p:nvSpPr>
        <p:spPr>
          <a:xfrm>
            <a:off x="855235" y="3325962"/>
            <a:ext cx="2576571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object 9">
            <a:extLst>
              <a:ext uri="{FF2B5EF4-FFF2-40B4-BE49-F238E27FC236}">
                <a16:creationId xmlns:a16="http://schemas.microsoft.com/office/drawing/2014/main" id="{68F6753F-5DFC-4762-92EC-9EB0E50B4C00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04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Stick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Programing Process</a:t>
            </a:r>
          </a:p>
        </p:txBody>
      </p:sp>
      <p:sp>
        <p:nvSpPr>
          <p:cNvPr id="94" name="object 26">
            <a:extLst>
              <a:ext uri="{FF2B5EF4-FFF2-40B4-BE49-F238E27FC236}">
                <a16:creationId xmlns:a16="http://schemas.microsoft.com/office/drawing/2014/main" id="{C51299AB-50F2-46B2-9692-C5D426071A7C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EE5E256B-B745-4DB7-AF74-79EB1B24A557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96" name="object 22">
              <a:extLst>
                <a:ext uri="{FF2B5EF4-FFF2-40B4-BE49-F238E27FC236}">
                  <a16:creationId xmlns:a16="http://schemas.microsoft.com/office/drawing/2014/main" id="{80A8D880-9E3C-453A-861B-3DA1BFA37F25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97" name="object 24">
              <a:extLst>
                <a:ext uri="{FF2B5EF4-FFF2-40B4-BE49-F238E27FC236}">
                  <a16:creationId xmlns:a16="http://schemas.microsoft.com/office/drawing/2014/main" id="{2C1A241D-91DC-4E7B-8C30-B757353CF4C4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4BD8BA9D-1217-4203-A1DB-AB16238BF5FD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object 6">
            <a:extLst>
              <a:ext uri="{FF2B5EF4-FFF2-40B4-BE49-F238E27FC236}">
                <a16:creationId xmlns:a16="http://schemas.microsoft.com/office/drawing/2014/main" id="{AB0E2B5F-406E-4ADC-9A73-B3C0A2B8BD2A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103" name="object 19">
            <a:extLst>
              <a:ext uri="{FF2B5EF4-FFF2-40B4-BE49-F238E27FC236}">
                <a16:creationId xmlns:a16="http://schemas.microsoft.com/office/drawing/2014/main" id="{1227B442-CD3A-4CF6-9403-AA89DFBF36F7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2">
            <a:extLst>
              <a:ext uri="{FF2B5EF4-FFF2-40B4-BE49-F238E27FC236}">
                <a16:creationId xmlns:a16="http://schemas.microsoft.com/office/drawing/2014/main" id="{05707A86-170F-4E6F-91F8-E4BF1CB67039}"/>
              </a:ext>
            </a:extLst>
          </p:cNvPr>
          <p:cNvSpPr txBox="1"/>
          <p:nvPr/>
        </p:nvSpPr>
        <p:spPr>
          <a:xfrm>
            <a:off x="857786" y="3322320"/>
            <a:ext cx="257402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Low Code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기반의 데이터 정의 </a:t>
            </a: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+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모델링 </a:t>
            </a:r>
          </a:p>
        </p:txBody>
      </p:sp>
      <p:sp>
        <p:nvSpPr>
          <p:cNvPr id="74" name="object 2">
            <a:extLst>
              <a:ext uri="{FF2B5EF4-FFF2-40B4-BE49-F238E27FC236}">
                <a16:creationId xmlns:a16="http://schemas.microsoft.com/office/drawing/2014/main" id="{217C87AE-CACF-4B2D-B053-83992A537E6F}"/>
              </a:ext>
            </a:extLst>
          </p:cNvPr>
          <p:cNvSpPr txBox="1"/>
          <p:nvPr/>
        </p:nvSpPr>
        <p:spPr>
          <a:xfrm>
            <a:off x="7691236" y="3322320"/>
            <a:ext cx="2062364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App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등록</a:t>
            </a:r>
          </a:p>
        </p:txBody>
      </p:sp>
      <p:sp>
        <p:nvSpPr>
          <p:cNvPr id="79" name="object 2">
            <a:extLst>
              <a:ext uri="{FF2B5EF4-FFF2-40B4-BE49-F238E27FC236}">
                <a16:creationId xmlns:a16="http://schemas.microsoft.com/office/drawing/2014/main" id="{17F0AB7C-A153-4C84-98C0-3A7CF8E7998C}"/>
              </a:ext>
            </a:extLst>
          </p:cNvPr>
          <p:cNvSpPr txBox="1"/>
          <p:nvPr/>
        </p:nvSpPr>
        <p:spPr>
          <a:xfrm>
            <a:off x="5423074" y="5896523"/>
            <a:ext cx="2143886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분석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A819877-A8B8-4714-A5B7-22AE24975735}"/>
              </a:ext>
            </a:extLst>
          </p:cNvPr>
          <p:cNvGrpSpPr/>
          <p:nvPr/>
        </p:nvGrpSpPr>
        <p:grpSpPr>
          <a:xfrm>
            <a:off x="855235" y="1684399"/>
            <a:ext cx="2545687" cy="1460685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4E0DA69B-A3C9-47D5-AD3F-EA64AF32E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3" t="7835" r="533" b="11772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86726005-5725-4C1F-B917-D9AB0E917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5F34B451-21A8-4982-B651-EA4FD87DEFD6}"/>
              </a:ext>
            </a:extLst>
          </p:cNvPr>
          <p:cNvGrpSpPr/>
          <p:nvPr/>
        </p:nvGrpSpPr>
        <p:grpSpPr>
          <a:xfrm>
            <a:off x="4156312" y="1684399"/>
            <a:ext cx="2545687" cy="1460685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763B32CE-5BBC-4D1B-A28B-E5AE80171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" t="1050" r="93" b="756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5BF3FF9D-0C8A-4398-B593-A9AE2671C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6F6951FF-344E-44B2-A18D-E5B5C86289EA}"/>
              </a:ext>
            </a:extLst>
          </p:cNvPr>
          <p:cNvGrpSpPr/>
          <p:nvPr/>
        </p:nvGrpSpPr>
        <p:grpSpPr>
          <a:xfrm>
            <a:off x="7449575" y="1684399"/>
            <a:ext cx="2545687" cy="1460685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4BDCB274-C0C3-4387-AE97-0A8021ECA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3" b="493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9741090E-90C9-428D-8CC8-FCD1EEE48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4656056-E161-4E41-AEDC-9A4C42B872E4}"/>
              </a:ext>
            </a:extLst>
          </p:cNvPr>
          <p:cNvGrpSpPr/>
          <p:nvPr/>
        </p:nvGrpSpPr>
        <p:grpSpPr>
          <a:xfrm>
            <a:off x="1371699" y="3799194"/>
            <a:ext cx="3085327" cy="1963776"/>
            <a:chOff x="728753" y="3790218"/>
            <a:chExt cx="3085327" cy="1963776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7AABE2E2-3B82-4622-8BD3-950D3C744AE3}"/>
                </a:ext>
              </a:extLst>
            </p:cNvPr>
            <p:cNvGrpSpPr/>
            <p:nvPr/>
          </p:nvGrpSpPr>
          <p:grpSpPr>
            <a:xfrm>
              <a:off x="728753" y="3790218"/>
              <a:ext cx="2545687" cy="1460685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40" name="그림 39">
                <a:extLst>
                  <a:ext uri="{FF2B5EF4-FFF2-40B4-BE49-F238E27FC236}">
                    <a16:creationId xmlns:a16="http://schemas.microsoft.com/office/drawing/2014/main" id="{76020E36-7B7A-4121-B303-976210A99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3" b="493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49" name="그림 48">
                <a:extLst>
                  <a:ext uri="{FF2B5EF4-FFF2-40B4-BE49-F238E27FC236}">
                    <a16:creationId xmlns:a16="http://schemas.microsoft.com/office/drawing/2014/main" id="{E3D60DF9-4C2B-407D-85F8-8D6EE8EFB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14942F13-BDA3-4314-960D-0F73F7249587}"/>
                </a:ext>
              </a:extLst>
            </p:cNvPr>
            <p:cNvGrpSpPr/>
            <p:nvPr/>
          </p:nvGrpSpPr>
          <p:grpSpPr>
            <a:xfrm>
              <a:off x="1268393" y="4293309"/>
              <a:ext cx="2545687" cy="1460685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ACB2A299-0D2E-4CFE-879E-6E6BE70D02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" t="663" r="-125" b="8237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52" name="그림 51">
                <a:extLst>
                  <a:ext uri="{FF2B5EF4-FFF2-40B4-BE49-F238E27FC236}">
                    <a16:creationId xmlns:a16="http://schemas.microsoft.com/office/drawing/2014/main" id="{5DC76FE0-8B48-4EB6-B85B-F841904F65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035E9C8-0E8D-48A1-B97D-011B39E8B97A}"/>
              </a:ext>
            </a:extLst>
          </p:cNvPr>
          <p:cNvGrpSpPr/>
          <p:nvPr/>
        </p:nvGrpSpPr>
        <p:grpSpPr>
          <a:xfrm>
            <a:off x="5222174" y="4035785"/>
            <a:ext cx="2545687" cy="1460685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422A7FA4-D89E-4473-913E-91B9F981F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1" b="441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65117F66-9F6C-4F32-95E7-E747BA4A2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AE17823-8C66-4E27-B067-BDEAFB24F522}"/>
              </a:ext>
            </a:extLst>
          </p:cNvPr>
          <p:cNvGrpSpPr/>
          <p:nvPr/>
        </p:nvGrpSpPr>
        <p:grpSpPr>
          <a:xfrm>
            <a:off x="8533008" y="3799194"/>
            <a:ext cx="3058288" cy="1963776"/>
            <a:chOff x="8170930" y="3790218"/>
            <a:chExt cx="3058288" cy="1963776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052BB8CB-971D-46E3-AC96-574151D075DE}"/>
                </a:ext>
              </a:extLst>
            </p:cNvPr>
            <p:cNvGrpSpPr/>
            <p:nvPr/>
          </p:nvGrpSpPr>
          <p:grpSpPr>
            <a:xfrm>
              <a:off x="8170930" y="3790218"/>
              <a:ext cx="2545687" cy="1460685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C6F788B8-039F-48D6-B083-CDE7DDFD91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41" b="441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69" name="그림 68">
                <a:extLst>
                  <a:ext uri="{FF2B5EF4-FFF2-40B4-BE49-F238E27FC236}">
                    <a16:creationId xmlns:a16="http://schemas.microsoft.com/office/drawing/2014/main" id="{10937FFB-6E9A-42EA-87BB-06332751E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09373DCF-63E1-4EDB-8D4C-E45E3C681564}"/>
                </a:ext>
              </a:extLst>
            </p:cNvPr>
            <p:cNvGrpSpPr/>
            <p:nvPr/>
          </p:nvGrpSpPr>
          <p:grpSpPr>
            <a:xfrm>
              <a:off x="8683531" y="4293309"/>
              <a:ext cx="2545687" cy="1460685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73" name="그림 72">
                <a:extLst>
                  <a:ext uri="{FF2B5EF4-FFF2-40B4-BE49-F238E27FC236}">
                    <a16:creationId xmlns:a16="http://schemas.microsoft.com/office/drawing/2014/main" id="{7B58E696-3855-4E63-A339-B1E94B336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41" b="441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76" name="그림 75">
                <a:extLst>
                  <a:ext uri="{FF2B5EF4-FFF2-40B4-BE49-F238E27FC236}">
                    <a16:creationId xmlns:a16="http://schemas.microsoft.com/office/drawing/2014/main" id="{AE361BBB-411C-490B-BBA6-642BFBE1E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sp>
        <p:nvSpPr>
          <p:cNvPr id="81" name="object 10">
            <a:extLst>
              <a:ext uri="{FF2B5EF4-FFF2-40B4-BE49-F238E27FC236}">
                <a16:creationId xmlns:a16="http://schemas.microsoft.com/office/drawing/2014/main" id="{220862F8-96F8-461B-AC9E-98AB8EB469F2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EF37057-5B50-40B3-8710-9BE9EC94B630}"/>
              </a:ext>
            </a:extLst>
          </p:cNvPr>
          <p:cNvGrpSpPr/>
          <p:nvPr/>
        </p:nvGrpSpPr>
        <p:grpSpPr>
          <a:xfrm>
            <a:off x="3679314" y="2321412"/>
            <a:ext cx="186658" cy="186658"/>
            <a:chOff x="4080542" y="2196297"/>
            <a:chExt cx="304800" cy="304800"/>
          </a:xfrm>
        </p:grpSpPr>
        <p:pic>
          <p:nvPicPr>
            <p:cNvPr id="10" name="그래픽 9">
              <a:extLst>
                <a:ext uri="{FF2B5EF4-FFF2-40B4-BE49-F238E27FC236}">
                  <a16:creationId xmlns:a16="http://schemas.microsoft.com/office/drawing/2014/main" id="{92DFAB21-1DF3-43D9-9DC1-9C04C13CE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12" name="그래픽 11">
              <a:extLst>
                <a:ext uri="{FF2B5EF4-FFF2-40B4-BE49-F238E27FC236}">
                  <a16:creationId xmlns:a16="http://schemas.microsoft.com/office/drawing/2014/main" id="{3EC91146-8498-46CB-B52B-C35AB26F9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F11A391B-628E-46D5-9D42-24E1E5DBCC1D}"/>
              </a:ext>
            </a:extLst>
          </p:cNvPr>
          <p:cNvGrpSpPr/>
          <p:nvPr/>
        </p:nvGrpSpPr>
        <p:grpSpPr>
          <a:xfrm>
            <a:off x="6949904" y="2321412"/>
            <a:ext cx="186658" cy="186658"/>
            <a:chOff x="4080542" y="2196297"/>
            <a:chExt cx="304800" cy="304800"/>
          </a:xfrm>
        </p:grpSpPr>
        <p:pic>
          <p:nvPicPr>
            <p:cNvPr id="83" name="그래픽 82">
              <a:extLst>
                <a:ext uri="{FF2B5EF4-FFF2-40B4-BE49-F238E27FC236}">
                  <a16:creationId xmlns:a16="http://schemas.microsoft.com/office/drawing/2014/main" id="{3700E83F-FAFC-4F02-9955-D00417C50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84" name="그래픽 83">
              <a:extLst>
                <a:ext uri="{FF2B5EF4-FFF2-40B4-BE49-F238E27FC236}">
                  <a16:creationId xmlns:a16="http://schemas.microsoft.com/office/drawing/2014/main" id="{EBD303FE-BF6A-44B6-B6CD-54BD13857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8525D3DF-2EDC-4F8B-A22B-B28BC7D3C03D}"/>
              </a:ext>
            </a:extLst>
          </p:cNvPr>
          <p:cNvGrpSpPr/>
          <p:nvPr/>
        </p:nvGrpSpPr>
        <p:grpSpPr>
          <a:xfrm>
            <a:off x="10223632" y="2321412"/>
            <a:ext cx="186658" cy="186658"/>
            <a:chOff x="4080542" y="2196297"/>
            <a:chExt cx="304800" cy="304800"/>
          </a:xfrm>
        </p:grpSpPr>
        <p:pic>
          <p:nvPicPr>
            <p:cNvPr id="86" name="그래픽 85">
              <a:extLst>
                <a:ext uri="{FF2B5EF4-FFF2-40B4-BE49-F238E27FC236}">
                  <a16:creationId xmlns:a16="http://schemas.microsoft.com/office/drawing/2014/main" id="{6D0247DE-E2F1-42F9-ACB5-CD81144A3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87" name="그래픽 86">
              <a:extLst>
                <a:ext uri="{FF2B5EF4-FFF2-40B4-BE49-F238E27FC236}">
                  <a16:creationId xmlns:a16="http://schemas.microsoft.com/office/drawing/2014/main" id="{095DFF33-165F-4809-9BF5-29C3EC11F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AB678B25-867F-4CBA-ABCC-91863D987793}"/>
              </a:ext>
            </a:extLst>
          </p:cNvPr>
          <p:cNvGrpSpPr/>
          <p:nvPr/>
        </p:nvGrpSpPr>
        <p:grpSpPr>
          <a:xfrm>
            <a:off x="4744294" y="4746003"/>
            <a:ext cx="186658" cy="186658"/>
            <a:chOff x="4080542" y="2196297"/>
            <a:chExt cx="304800" cy="304800"/>
          </a:xfrm>
        </p:grpSpPr>
        <p:pic>
          <p:nvPicPr>
            <p:cNvPr id="89" name="그래픽 88">
              <a:extLst>
                <a:ext uri="{FF2B5EF4-FFF2-40B4-BE49-F238E27FC236}">
                  <a16:creationId xmlns:a16="http://schemas.microsoft.com/office/drawing/2014/main" id="{878140DA-73C0-4C51-A99E-562CE0A24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90" name="그래픽 89">
              <a:extLst>
                <a:ext uri="{FF2B5EF4-FFF2-40B4-BE49-F238E27FC236}">
                  <a16:creationId xmlns:a16="http://schemas.microsoft.com/office/drawing/2014/main" id="{1B61728C-768E-491D-B62B-1EE2F3064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A4F39CAB-2E46-4CCB-9273-1A5CFCE2A830}"/>
              </a:ext>
            </a:extLst>
          </p:cNvPr>
          <p:cNvGrpSpPr/>
          <p:nvPr/>
        </p:nvGrpSpPr>
        <p:grpSpPr>
          <a:xfrm>
            <a:off x="8080431" y="4763759"/>
            <a:ext cx="186658" cy="186658"/>
            <a:chOff x="4080542" y="2196297"/>
            <a:chExt cx="304800" cy="304800"/>
          </a:xfrm>
        </p:grpSpPr>
        <p:pic>
          <p:nvPicPr>
            <p:cNvPr id="93" name="그래픽 92">
              <a:extLst>
                <a:ext uri="{FF2B5EF4-FFF2-40B4-BE49-F238E27FC236}">
                  <a16:creationId xmlns:a16="http://schemas.microsoft.com/office/drawing/2014/main" id="{D070216B-D3FC-400E-8811-7F3F8430E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99" name="그래픽 98">
              <a:extLst>
                <a:ext uri="{FF2B5EF4-FFF2-40B4-BE49-F238E27FC236}">
                  <a16:creationId xmlns:a16="http://schemas.microsoft.com/office/drawing/2014/main" id="{88E6A639-F00A-4B32-A506-3D361FD0D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4A4C00A5-0B3A-4C9B-913F-D7581AA355E4}"/>
              </a:ext>
            </a:extLst>
          </p:cNvPr>
          <p:cNvSpPr/>
          <p:nvPr/>
        </p:nvSpPr>
        <p:spPr>
          <a:xfrm>
            <a:off x="4170478" y="3325962"/>
            <a:ext cx="2545687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object 2">
            <a:extLst>
              <a:ext uri="{FF2B5EF4-FFF2-40B4-BE49-F238E27FC236}">
                <a16:creationId xmlns:a16="http://schemas.microsoft.com/office/drawing/2014/main" id="{55D699B6-CCF7-495E-80ED-A60274EA710D}"/>
              </a:ext>
            </a:extLst>
          </p:cNvPr>
          <p:cNvSpPr txBox="1"/>
          <p:nvPr/>
        </p:nvSpPr>
        <p:spPr>
          <a:xfrm>
            <a:off x="4381310" y="3322320"/>
            <a:ext cx="209569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No Code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기반의 화면 설계 </a:t>
            </a: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+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구현</a:t>
            </a:r>
          </a:p>
        </p:txBody>
      </p:sp>
      <p:sp>
        <p:nvSpPr>
          <p:cNvPr id="115" name="사각형: 둥근 모서리 114">
            <a:extLst>
              <a:ext uri="{FF2B5EF4-FFF2-40B4-BE49-F238E27FC236}">
                <a16:creationId xmlns:a16="http://schemas.microsoft.com/office/drawing/2014/main" id="{48B72C54-BE1F-47CC-84F0-A197C70C1EA4}"/>
              </a:ext>
            </a:extLst>
          </p:cNvPr>
          <p:cNvSpPr/>
          <p:nvPr/>
        </p:nvSpPr>
        <p:spPr>
          <a:xfrm>
            <a:off x="8533008" y="5886762"/>
            <a:ext cx="3058288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object 2">
            <a:extLst>
              <a:ext uri="{FF2B5EF4-FFF2-40B4-BE49-F238E27FC236}">
                <a16:creationId xmlns:a16="http://schemas.microsoft.com/office/drawing/2014/main" id="{9B517804-3BA6-4951-8924-A5B9E218C1F5}"/>
              </a:ext>
            </a:extLst>
          </p:cNvPr>
          <p:cNvSpPr txBox="1"/>
          <p:nvPr/>
        </p:nvSpPr>
        <p:spPr>
          <a:xfrm>
            <a:off x="9157980" y="5896523"/>
            <a:ext cx="1808344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분석 상세 화면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00B1299-BE59-4EA4-872B-BF45C83A47C0}"/>
              </a:ext>
            </a:extLst>
          </p:cNvPr>
          <p:cNvGrpSpPr/>
          <p:nvPr/>
        </p:nvGrpSpPr>
        <p:grpSpPr>
          <a:xfrm>
            <a:off x="1371699" y="5886762"/>
            <a:ext cx="3085327" cy="255438"/>
            <a:chOff x="1371699" y="5886762"/>
            <a:chExt cx="3085327" cy="255438"/>
          </a:xfrm>
        </p:grpSpPr>
        <p:sp>
          <p:nvSpPr>
            <p:cNvPr id="113" name="사각형: 둥근 모서리 112">
              <a:extLst>
                <a:ext uri="{FF2B5EF4-FFF2-40B4-BE49-F238E27FC236}">
                  <a16:creationId xmlns:a16="http://schemas.microsoft.com/office/drawing/2014/main" id="{0F889080-E380-48A2-9CAB-166FE5D9A5B8}"/>
                </a:ext>
              </a:extLst>
            </p:cNvPr>
            <p:cNvSpPr/>
            <p:nvPr/>
          </p:nvSpPr>
          <p:spPr>
            <a:xfrm>
              <a:off x="1371699" y="5886762"/>
              <a:ext cx="3085327" cy="2554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381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object 2">
              <a:extLst>
                <a:ext uri="{FF2B5EF4-FFF2-40B4-BE49-F238E27FC236}">
                  <a16:creationId xmlns:a16="http://schemas.microsoft.com/office/drawing/2014/main" id="{B33D730A-673A-48AB-9F23-CC32D3F5EB67}"/>
                </a:ext>
              </a:extLst>
            </p:cNvPr>
            <p:cNvSpPr txBox="1"/>
            <p:nvPr/>
          </p:nvSpPr>
          <p:spPr>
            <a:xfrm>
              <a:off x="1793255" y="5896523"/>
              <a:ext cx="2242214" cy="20960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ctr" defTabSz="914400" rtl="0" eaLnBrk="1" fontAlgn="auto" latinLnBrk="1" hangingPunct="1">
                <a:lnSpc>
                  <a:spcPct val="1278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App </a:t>
              </a:r>
              <a:r>
                <a:rPr kumimoji="0" lang="ko-KR" altLang="en-US" sz="1100" b="0" i="0" u="none" strike="noStrike" kern="1200" cap="none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실행        프로그램 검색 메뉴 실행</a:t>
              </a:r>
            </a:p>
          </p:txBody>
        </p:sp>
        <p:pic>
          <p:nvPicPr>
            <p:cNvPr id="64" name="그래픽 63">
              <a:extLst>
                <a:ext uri="{FF2B5EF4-FFF2-40B4-BE49-F238E27FC236}">
                  <a16:creationId xmlns:a16="http://schemas.microsoft.com/office/drawing/2014/main" id="{9D57EE95-26AD-41AF-BEE4-2362A7E38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457212" y="5968262"/>
              <a:ext cx="126475" cy="111069"/>
            </a:xfrm>
            <a:prstGeom prst="rect">
              <a:avLst/>
            </a:prstGeom>
          </p:spPr>
        </p:pic>
      </p:grp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5272AA65-C7D6-476F-BB4E-C0D4F20D5E3A}"/>
              </a:ext>
            </a:extLst>
          </p:cNvPr>
          <p:cNvSpPr/>
          <p:nvPr/>
        </p:nvSpPr>
        <p:spPr>
          <a:xfrm>
            <a:off x="2054457" y="2560162"/>
            <a:ext cx="1610228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쿼리 등록 및 파라미터 정의 후 테스트 실행 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13C31B51-FDB6-4A3D-AD29-35E29B0173A8}"/>
              </a:ext>
            </a:extLst>
          </p:cNvPr>
          <p:cNvSpPr/>
          <p:nvPr/>
        </p:nvSpPr>
        <p:spPr>
          <a:xfrm>
            <a:off x="4710688" y="2337302"/>
            <a:ext cx="1436934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데이터를 </a:t>
            </a:r>
            <a:r>
              <a:rPr lang="ko-KR" altLang="en-US" sz="700" dirty="0" err="1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받아오기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위한 </a:t>
            </a:r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UI/UX 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설정</a:t>
            </a: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3A7E2080-0227-4113-835B-F0B448689CDB}"/>
              </a:ext>
            </a:extLst>
          </p:cNvPr>
          <p:cNvSpPr/>
          <p:nvPr/>
        </p:nvSpPr>
        <p:spPr>
          <a:xfrm>
            <a:off x="7873805" y="2281249"/>
            <a:ext cx="1013049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등록한 </a:t>
            </a:r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App 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리스트 조회</a:t>
            </a: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B5B0FED4-036E-4F94-941A-6F19DA2BAE85}"/>
              </a:ext>
            </a:extLst>
          </p:cNvPr>
          <p:cNvSpPr/>
          <p:nvPr/>
        </p:nvSpPr>
        <p:spPr>
          <a:xfrm>
            <a:off x="9066147" y="2706751"/>
            <a:ext cx="479396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App 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실행</a:t>
            </a: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BF7B023E-9552-4C04-8090-EC4BE9DE8C20}"/>
              </a:ext>
            </a:extLst>
          </p:cNvPr>
          <p:cNvSpPr/>
          <p:nvPr/>
        </p:nvSpPr>
        <p:spPr>
          <a:xfrm>
            <a:off x="3452828" y="5340098"/>
            <a:ext cx="826288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대시보드 모니터링</a:t>
            </a:r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D08845CA-5DB8-43D1-A599-B8FA74DA792E}"/>
              </a:ext>
            </a:extLst>
          </p:cNvPr>
          <p:cNvSpPr/>
          <p:nvPr/>
        </p:nvSpPr>
        <p:spPr>
          <a:xfrm>
            <a:off x="5859304" y="4824741"/>
            <a:ext cx="1271427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갤러리 차트를 통한 데이터 분석</a:t>
            </a:r>
          </a:p>
        </p:txBody>
      </p:sp>
      <p:sp>
        <p:nvSpPr>
          <p:cNvPr id="105" name="사각형: 둥근 모서리 104">
            <a:extLst>
              <a:ext uri="{FF2B5EF4-FFF2-40B4-BE49-F238E27FC236}">
                <a16:creationId xmlns:a16="http://schemas.microsoft.com/office/drawing/2014/main" id="{2F981E3D-C39F-469C-8350-FF323C53B6B2}"/>
              </a:ext>
            </a:extLst>
          </p:cNvPr>
          <p:cNvSpPr/>
          <p:nvPr/>
        </p:nvSpPr>
        <p:spPr>
          <a:xfrm>
            <a:off x="10038339" y="4960394"/>
            <a:ext cx="728799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차트 상세화면</a:t>
            </a:r>
          </a:p>
        </p:txBody>
      </p:sp>
    </p:spTree>
    <p:extLst>
      <p:ext uri="{BB962C8B-B14F-4D97-AF65-F5344CB8AC3E}">
        <p14:creationId xmlns:p14="http://schemas.microsoft.com/office/powerpoint/2010/main" val="2861887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3ABB961C-D577-4542-A993-4C55FAAFFE5B}"/>
              </a:ext>
            </a:extLst>
          </p:cNvPr>
          <p:cNvGrpSpPr/>
          <p:nvPr/>
        </p:nvGrpSpPr>
        <p:grpSpPr>
          <a:xfrm>
            <a:off x="5169786" y="1963821"/>
            <a:ext cx="6584064" cy="3676678"/>
            <a:chOff x="5169786" y="1963821"/>
            <a:chExt cx="6584064" cy="367667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7B11097-58A4-44A0-8F37-5077B3720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2215601"/>
              <a:ext cx="6582387" cy="3424898"/>
            </a:xfrm>
            <a:prstGeom prst="roundRect">
              <a:avLst>
                <a:gd name="adj" fmla="val 0"/>
              </a:avLst>
            </a:prstGeom>
            <a:ln w="12700">
              <a:noFill/>
            </a:ln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29A3CAC7-1115-4D23-85FA-4E04F2E63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4064" cy="256837"/>
            </a:xfrm>
            <a:prstGeom prst="rect">
              <a:avLst/>
            </a:prstGeom>
          </p:spPr>
        </p:pic>
      </p:grpSp>
      <p:pic>
        <p:nvPicPr>
          <p:cNvPr id="59" name="그림 58">
            <a:extLst>
              <a:ext uri="{FF2B5EF4-FFF2-40B4-BE49-F238E27FC236}">
                <a16:creationId xmlns:a16="http://schemas.microsoft.com/office/drawing/2014/main" id="{E0E6FBC0-3DE6-4DA0-8F7E-06A3BAA033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" t="15826" r="90165" b="65840"/>
          <a:stretch/>
        </p:blipFill>
        <p:spPr>
          <a:xfrm>
            <a:off x="5225391" y="2761910"/>
            <a:ext cx="607671" cy="646565"/>
          </a:xfrm>
          <a:prstGeom prst="roundRect">
            <a:avLst>
              <a:gd name="adj" fmla="val 4916"/>
            </a:avLst>
          </a:prstGeom>
          <a:ln w="12700">
            <a:solidFill>
              <a:srgbClr val="E5150F"/>
            </a:solidFill>
          </a:ln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1A7E04C5-1F0C-416A-BB8D-947A3B7E27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" t="46631" r="90165" b="45286"/>
          <a:stretch/>
        </p:blipFill>
        <p:spPr>
          <a:xfrm>
            <a:off x="5225391" y="3832906"/>
            <a:ext cx="607671" cy="285067"/>
          </a:xfrm>
          <a:prstGeom prst="roundRect">
            <a:avLst>
              <a:gd name="adj" fmla="val 4686"/>
            </a:avLst>
          </a:prstGeom>
          <a:ln w="12700">
            <a:solidFill>
              <a:srgbClr val="E5150F"/>
            </a:solidFill>
          </a:ln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D1471C10-9286-4922-AE5E-10A7B7F2BF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" t="93410" r="90165" b="3257"/>
          <a:stretch/>
        </p:blipFill>
        <p:spPr>
          <a:xfrm>
            <a:off x="5214602" y="5418069"/>
            <a:ext cx="629247" cy="121729"/>
          </a:xfrm>
          <a:prstGeom prst="roundRect">
            <a:avLst>
              <a:gd name="adj" fmla="val 2253"/>
            </a:avLst>
          </a:prstGeom>
          <a:ln w="12700">
            <a:solidFill>
              <a:srgbClr val="E5150F"/>
            </a:solidFill>
          </a:ln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2EF13FE1-22F0-443C-A83B-8A5543BBAB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t="9965" r="60166" b="85715"/>
          <a:stretch/>
        </p:blipFill>
        <p:spPr>
          <a:xfrm>
            <a:off x="5882155" y="2575677"/>
            <a:ext cx="1923384" cy="147953"/>
          </a:xfrm>
          <a:prstGeom prst="roundRect">
            <a:avLst>
              <a:gd name="adj" fmla="val 17878"/>
            </a:avLst>
          </a:prstGeom>
          <a:ln w="12700">
            <a:solidFill>
              <a:srgbClr val="E5150F"/>
            </a:solidFill>
          </a:ln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D96929FF-8D88-4FB1-91D5-2B7A01433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t="15824" r="1415" b="3139"/>
          <a:stretch/>
        </p:blipFill>
        <p:spPr>
          <a:xfrm>
            <a:off x="5882155" y="2763911"/>
            <a:ext cx="5774552" cy="2806710"/>
          </a:xfrm>
          <a:prstGeom prst="roundRect">
            <a:avLst>
              <a:gd name="adj" fmla="val 797"/>
            </a:avLst>
          </a:prstGeom>
          <a:ln w="12700">
            <a:solidFill>
              <a:srgbClr val="E5150F"/>
            </a:solidFill>
          </a:ln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2549965B-93BF-4473-B339-40B64CF7C6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3" t="8002" r="803" b="18294"/>
          <a:stretch/>
        </p:blipFill>
        <p:spPr>
          <a:xfrm>
            <a:off x="6084149" y="4195029"/>
            <a:ext cx="3681588" cy="1622480"/>
          </a:xfrm>
          <a:prstGeom prst="roundRect">
            <a:avLst>
              <a:gd name="adj" fmla="val 3266"/>
            </a:avLst>
          </a:prstGeom>
          <a:ln w="19050">
            <a:solidFill>
              <a:srgbClr val="F7AB00"/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C492A90-1992-4F05-9F9D-81144CBD16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603" y="2853537"/>
            <a:ext cx="756612" cy="2963972"/>
          </a:xfrm>
          <a:prstGeom prst="roundRect">
            <a:avLst>
              <a:gd name="adj" fmla="val 3809"/>
            </a:avLst>
          </a:prstGeom>
          <a:ln w="12700">
            <a:solidFill>
              <a:srgbClr val="E5150F"/>
            </a:solidFill>
          </a:ln>
        </p:spPr>
      </p:pic>
      <p:sp>
        <p:nvSpPr>
          <p:cNvPr id="90" name="object 3">
            <a:extLst>
              <a:ext uri="{FF2B5EF4-FFF2-40B4-BE49-F238E27FC236}">
                <a16:creationId xmlns:a16="http://schemas.microsoft.com/office/drawing/2014/main" id="{62B0345B-BC8E-4B9E-BC8F-0AEB696C26BA}"/>
              </a:ext>
            </a:extLst>
          </p:cNvPr>
          <p:cNvSpPr txBox="1"/>
          <p:nvPr/>
        </p:nvSpPr>
        <p:spPr>
          <a:xfrm>
            <a:off x="4475443" y="6357531"/>
            <a:ext cx="713976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endParaRPr sz="8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74" name="object 9">
            <a:extLst>
              <a:ext uri="{FF2B5EF4-FFF2-40B4-BE49-F238E27FC236}">
                <a16:creationId xmlns:a16="http://schemas.microsoft.com/office/drawing/2014/main" id="{F17478BE-E311-4004-93F3-8FE5CE85E14E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05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Scatter </a:t>
            </a:r>
            <a:r>
              <a:rPr lang="en-US" b="1" spc="-150" dirty="0">
                <a:latin typeface="DIN Pro Bold"/>
                <a:cs typeface="DIN Pro Bold"/>
              </a:rPr>
              <a:t>Analytics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BI</a:t>
            </a:r>
          </a:p>
        </p:txBody>
      </p:sp>
      <p:sp>
        <p:nvSpPr>
          <p:cNvPr id="75" name="object 26">
            <a:extLst>
              <a:ext uri="{FF2B5EF4-FFF2-40B4-BE49-F238E27FC236}">
                <a16:creationId xmlns:a16="http://schemas.microsoft.com/office/drawing/2014/main" id="{BCD28D62-A5B7-4443-9F3A-9D0453A14680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4B688B35-BD8A-4821-9B9F-D18CC959383D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77" name="object 22">
              <a:extLst>
                <a:ext uri="{FF2B5EF4-FFF2-40B4-BE49-F238E27FC236}">
                  <a16:creationId xmlns:a16="http://schemas.microsoft.com/office/drawing/2014/main" id="{8036D8A2-643B-459D-8F33-0DBE72BA21EE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78" name="object 24">
              <a:extLst>
                <a:ext uri="{FF2B5EF4-FFF2-40B4-BE49-F238E27FC236}">
                  <a16:creationId xmlns:a16="http://schemas.microsoft.com/office/drawing/2014/main" id="{133A615D-B28E-4F94-A093-841BDCC1E4D1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50A699BA-7D33-4865-B93E-7845CEE05E76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object 6">
            <a:extLst>
              <a:ext uri="{FF2B5EF4-FFF2-40B4-BE49-F238E27FC236}">
                <a16:creationId xmlns:a16="http://schemas.microsoft.com/office/drawing/2014/main" id="{78C05E60-BB65-4079-9BE3-3405ABCF212B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91" name="object 19">
            <a:extLst>
              <a:ext uri="{FF2B5EF4-FFF2-40B4-BE49-F238E27FC236}">
                <a16:creationId xmlns:a16="http://schemas.microsoft.com/office/drawing/2014/main" id="{897BFF3C-A24E-4D61-90BA-C80D07150972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0">
            <a:extLst>
              <a:ext uri="{FF2B5EF4-FFF2-40B4-BE49-F238E27FC236}">
                <a16:creationId xmlns:a16="http://schemas.microsoft.com/office/drawing/2014/main" id="{1E4DCCFD-1C18-4CD3-A5BC-DDE311A3CAA9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1">
            <a:extLst>
              <a:ext uri="{FF2B5EF4-FFF2-40B4-BE49-F238E27FC236}">
                <a16:creationId xmlns:a16="http://schemas.microsoft.com/office/drawing/2014/main" id="{7E410A5D-363E-4B30-BB52-D340BB4283DD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초대용량 빅데이터를 별도의 시스템 설치 없이 빠르고 정확하게 처리할 수 있는 </a:t>
            </a:r>
            <a:r>
              <a:rPr lang="ko-KR" altLang="en-US" sz="1500" dirty="0">
                <a:solidFill>
                  <a:srgbClr val="231F2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데이터 시각화 분석 플랫폼</a:t>
            </a:r>
          </a:p>
        </p:txBody>
      </p:sp>
      <p:sp>
        <p:nvSpPr>
          <p:cNvPr id="43" name="object 19">
            <a:extLst>
              <a:ext uri="{FF2B5EF4-FFF2-40B4-BE49-F238E27FC236}">
                <a16:creationId xmlns:a16="http://schemas.microsoft.com/office/drawing/2014/main" id="{3D09E3B0-B516-4CCF-970F-F5EDD3F06785}"/>
              </a:ext>
            </a:extLst>
          </p:cNvPr>
          <p:cNvSpPr txBox="1"/>
          <p:nvPr/>
        </p:nvSpPr>
        <p:spPr>
          <a:xfrm>
            <a:off x="744468" y="2362200"/>
            <a:ext cx="3979932" cy="1148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9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Bold" panose="020B0804020101020102" pitchFamily="34" charset="0"/>
                <a:ea typeface="Pretendard Light" panose="02000403000000020004" pitchFamily="2" charset="-127"/>
                <a:cs typeface="DIN Pro Bold" panose="020B0804020101020102" pitchFamily="34" charset="0"/>
              </a:rPr>
              <a:t>SaaS &amp; On-Premise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550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개 이상의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API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통한 효율적인 비용의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SaaS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제공 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기업 내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프라이빗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클라우드 인프라가 구축된 경우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온프레미스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(On-Premise)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서비스 제공</a:t>
            </a:r>
          </a:p>
        </p:txBody>
      </p:sp>
      <p:sp>
        <p:nvSpPr>
          <p:cNvPr id="44" name="object 19">
            <a:extLst>
              <a:ext uri="{FF2B5EF4-FFF2-40B4-BE49-F238E27FC236}">
                <a16:creationId xmlns:a16="http://schemas.microsoft.com/office/drawing/2014/main" id="{22A70699-7B64-4239-A4FA-0995AB54965A}"/>
              </a:ext>
            </a:extLst>
          </p:cNvPr>
          <p:cNvSpPr txBox="1"/>
          <p:nvPr/>
        </p:nvSpPr>
        <p:spPr>
          <a:xfrm>
            <a:off x="742980" y="3786908"/>
            <a:ext cx="3979932" cy="73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9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Bold" panose="020B0804020101020102" pitchFamily="34" charset="0"/>
                <a:ea typeface="Pretendard Light" panose="02000403000000020004" pitchFamily="2" charset="-127"/>
                <a:cs typeface="DIN Pro Bold" panose="020B0804020101020102" pitchFamily="34" charset="0"/>
              </a:rPr>
              <a:t>Big Data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데이터가 저장된 장소에서 즉시 처리하고 분석하는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The Chart DB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기술</a:t>
            </a:r>
          </a:p>
        </p:txBody>
      </p:sp>
      <p:sp>
        <p:nvSpPr>
          <p:cNvPr id="45" name="object 19">
            <a:extLst>
              <a:ext uri="{FF2B5EF4-FFF2-40B4-BE49-F238E27FC236}">
                <a16:creationId xmlns:a16="http://schemas.microsoft.com/office/drawing/2014/main" id="{C5E78F68-FC93-44B5-AAEE-5DA38B268EB3}"/>
              </a:ext>
            </a:extLst>
          </p:cNvPr>
          <p:cNvSpPr txBox="1"/>
          <p:nvPr/>
        </p:nvSpPr>
        <p:spPr>
          <a:xfrm>
            <a:off x="744468" y="4801247"/>
            <a:ext cx="3976956" cy="956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9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03.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Bold" panose="020B0804020101020102" pitchFamily="34" charset="0"/>
                <a:ea typeface="Pretendard Light" panose="02000403000000020004" pitchFamily="2" charset="-127"/>
                <a:cs typeface="DIN Pro Bold" panose="020B0804020101020102" pitchFamily="34" charset="0"/>
              </a:rPr>
              <a:t>AI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인공지능을 이용한 다양한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산업군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데이터의 자동 군집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분류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예측 및 이상 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감지의 효과적 수행</a:t>
            </a:r>
          </a:p>
        </p:txBody>
      </p:sp>
      <p:sp>
        <p:nvSpPr>
          <p:cNvPr id="37" name="object 3">
            <a:extLst>
              <a:ext uri="{FF2B5EF4-FFF2-40B4-BE49-F238E27FC236}">
                <a16:creationId xmlns:a16="http://schemas.microsoft.com/office/drawing/2014/main" id="{775F56BA-AE01-4C53-A18A-F79EFA015B77}"/>
              </a:ext>
            </a:extLst>
          </p:cNvPr>
          <p:cNvSpPr txBox="1"/>
          <p:nvPr/>
        </p:nvSpPr>
        <p:spPr>
          <a:xfrm>
            <a:off x="9495552" y="537464"/>
            <a:ext cx="1210375" cy="15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100"/>
              </a:spcBef>
            </a:pPr>
            <a:endParaRPr lang="ko-KR" altLang="en-US" sz="800" spc="-5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5" name="object 3">
            <a:extLst>
              <a:ext uri="{FF2B5EF4-FFF2-40B4-BE49-F238E27FC236}">
                <a16:creationId xmlns:a16="http://schemas.microsoft.com/office/drawing/2014/main" id="{555C958E-5F33-4A11-BCC5-5BBE8DF14401}"/>
              </a:ext>
            </a:extLst>
          </p:cNvPr>
          <p:cNvSpPr txBox="1"/>
          <p:nvPr/>
        </p:nvSpPr>
        <p:spPr>
          <a:xfrm>
            <a:off x="5562600" y="6114947"/>
            <a:ext cx="61895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수 만장의 차트로 동종 그룹을 비교</a:t>
            </a:r>
            <a:r>
              <a:rPr lang="en-US" altLang="ko-KR" sz="8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</a:t>
            </a:r>
            <a:r>
              <a:rPr lang="ko-KR" altLang="en-US" sz="8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분석할 수 있는 시각화 갤러리 및 높은 해상도에서 실시간 차트 분석이 가능한 디테일 뷰 제공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07623F64-07EB-49B1-91DA-242A5ECC8B9D}"/>
              </a:ext>
            </a:extLst>
          </p:cNvPr>
          <p:cNvSpPr/>
          <p:nvPr/>
        </p:nvSpPr>
        <p:spPr>
          <a:xfrm>
            <a:off x="6134063" y="2432022"/>
            <a:ext cx="563654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이벤트 </a:t>
            </a:r>
            <a:r>
              <a:rPr lang="ko-KR" altLang="en-US" sz="700" dirty="0" err="1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툴바</a:t>
            </a:r>
            <a:endParaRPr lang="ko-KR" altLang="en-US" sz="700" dirty="0">
              <a:solidFill>
                <a:schemeClr val="tx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12B530A7-916C-494C-84BF-5818DB28B8C9}"/>
              </a:ext>
            </a:extLst>
          </p:cNvPr>
          <p:cNvSpPr/>
          <p:nvPr/>
        </p:nvSpPr>
        <p:spPr>
          <a:xfrm>
            <a:off x="5247398" y="3382574"/>
            <a:ext cx="563654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시각화 메뉴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C2F67B04-8637-4C12-98E8-649FC3C3CA66}"/>
              </a:ext>
            </a:extLst>
          </p:cNvPr>
          <p:cNvSpPr/>
          <p:nvPr/>
        </p:nvSpPr>
        <p:spPr>
          <a:xfrm>
            <a:off x="5244144" y="4089184"/>
            <a:ext cx="563654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 err="1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데이터바인딩</a:t>
            </a:r>
            <a:endParaRPr lang="ko-KR" altLang="en-US" sz="700" dirty="0">
              <a:solidFill>
                <a:schemeClr val="tx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FA874A2D-0370-4D2E-BE02-4FF0F624979D}"/>
              </a:ext>
            </a:extLst>
          </p:cNvPr>
          <p:cNvSpPr/>
          <p:nvPr/>
        </p:nvSpPr>
        <p:spPr>
          <a:xfrm>
            <a:off x="5244144" y="5582921"/>
            <a:ext cx="563654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 err="1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시각화드로잉</a:t>
            </a:r>
            <a:endParaRPr lang="ko-KR" altLang="en-US" sz="700" dirty="0">
              <a:solidFill>
                <a:schemeClr val="tx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33199F0D-9EF6-49E2-AFF2-F715C5865BCB}"/>
              </a:ext>
            </a:extLst>
          </p:cNvPr>
          <p:cNvSpPr/>
          <p:nvPr/>
        </p:nvSpPr>
        <p:spPr>
          <a:xfrm>
            <a:off x="10895975" y="5762022"/>
            <a:ext cx="615868" cy="1548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데이터 필터링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1E192A64-F997-4441-A960-AFC1BBD6EC19}"/>
              </a:ext>
            </a:extLst>
          </p:cNvPr>
          <p:cNvSpPr/>
          <p:nvPr/>
        </p:nvSpPr>
        <p:spPr>
          <a:xfrm>
            <a:off x="8480029" y="3585543"/>
            <a:ext cx="671227" cy="172097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시각화 캔버스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C00C5C29-C38A-47AF-B31C-E926CB78389E}"/>
              </a:ext>
            </a:extLst>
          </p:cNvPr>
          <p:cNvSpPr/>
          <p:nvPr/>
        </p:nvSpPr>
        <p:spPr>
          <a:xfrm>
            <a:off x="8977188" y="4407175"/>
            <a:ext cx="518364" cy="172097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디테일 뷰</a:t>
            </a:r>
          </a:p>
        </p:txBody>
      </p:sp>
    </p:spTree>
    <p:extLst>
      <p:ext uri="{BB962C8B-B14F-4D97-AF65-F5344CB8AC3E}">
        <p14:creationId xmlns:p14="http://schemas.microsoft.com/office/powerpoint/2010/main" val="3999787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>
            <a:extLst>
              <a:ext uri="{FF2B5EF4-FFF2-40B4-BE49-F238E27FC236}">
                <a16:creationId xmlns:a16="http://schemas.microsoft.com/office/drawing/2014/main" id="{541844D8-EF00-46B7-843F-FA2EF4C6D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1927" y="1295400"/>
            <a:ext cx="3077592" cy="1210352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3E8A9505-B281-4CC0-A9C9-3F784659F078}"/>
              </a:ext>
            </a:extLst>
          </p:cNvPr>
          <p:cNvGrpSpPr/>
          <p:nvPr/>
        </p:nvGrpSpPr>
        <p:grpSpPr>
          <a:xfrm>
            <a:off x="9604535" y="2255978"/>
            <a:ext cx="1803404" cy="1814710"/>
            <a:chOff x="9420614" y="2371061"/>
            <a:chExt cx="2196692" cy="2210464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7884FDEA-6D2C-4AB1-9BF9-51A88FDDAA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" t="876" r="1146" b="1050"/>
            <a:stretch/>
          </p:blipFill>
          <p:spPr>
            <a:xfrm>
              <a:off x="9420614" y="2498725"/>
              <a:ext cx="2193335" cy="2082800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id="{4133486C-22AF-41F0-898A-893BD8B0A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21930" y="2371061"/>
              <a:ext cx="2195376" cy="133566"/>
            </a:xfrm>
            <a:prstGeom prst="rect">
              <a:avLst/>
            </a:prstGeom>
          </p:spPr>
        </p:pic>
      </p:grpSp>
      <p:pic>
        <p:nvPicPr>
          <p:cNvPr id="103" name="그림 102">
            <a:extLst>
              <a:ext uri="{FF2B5EF4-FFF2-40B4-BE49-F238E27FC236}">
                <a16:creationId xmlns:a16="http://schemas.microsoft.com/office/drawing/2014/main" id="{24845286-7E84-40D7-BDEA-D24652A00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1" y="1295400"/>
            <a:ext cx="3077592" cy="1210352"/>
          </a:xfrm>
          <a:prstGeom prst="rect">
            <a:avLst/>
          </a:prstGeom>
        </p:spPr>
      </p:pic>
      <p:pic>
        <p:nvPicPr>
          <p:cNvPr id="104" name="그림 103">
            <a:extLst>
              <a:ext uri="{FF2B5EF4-FFF2-40B4-BE49-F238E27FC236}">
                <a16:creationId xmlns:a16="http://schemas.microsoft.com/office/drawing/2014/main" id="{45DEE4D5-3C03-4DE1-ADC3-B8532F32B7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9956" y="1295400"/>
            <a:ext cx="3077592" cy="1210352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C7D13111-1971-4F32-A229-B8CA092D16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331" y="1295400"/>
            <a:ext cx="3077592" cy="1210352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18C7D71-B7CA-4A68-8083-339441BC80E9}"/>
              </a:ext>
            </a:extLst>
          </p:cNvPr>
          <p:cNvCxnSpPr>
            <a:cxnSpLocks/>
          </p:cNvCxnSpPr>
          <p:nvPr/>
        </p:nvCxnSpPr>
        <p:spPr>
          <a:xfrm>
            <a:off x="723334" y="4348658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bject 19">
            <a:extLst>
              <a:ext uri="{FF2B5EF4-FFF2-40B4-BE49-F238E27FC236}">
                <a16:creationId xmlns:a16="http://schemas.microsoft.com/office/drawing/2014/main" id="{0C88D25D-5A96-4076-9489-EEBCC72151EF}"/>
              </a:ext>
            </a:extLst>
          </p:cNvPr>
          <p:cNvSpPr txBox="1"/>
          <p:nvPr/>
        </p:nvSpPr>
        <p:spPr>
          <a:xfrm>
            <a:off x="723334" y="4465838"/>
            <a:ext cx="2658491" cy="160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 발생이 감지된 데이터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- Spec IN/Out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 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R="0" lvl="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80000" algn="l"/>
                <a:tab pos="288000" algn="l"/>
                <a:tab pos="360000" algn="l"/>
              </a:tabLst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	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표준 기준 벗어난 데이터 </a:t>
            </a:r>
            <a:endParaRPr lang="en-US" altLang="ko-KR" sz="1050" dirty="0">
              <a:solidFill>
                <a:prstClr val="black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R="0" lvl="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80000" algn="l"/>
                <a:tab pos="288000" algn="l"/>
                <a:tab pos="360000" algn="l"/>
              </a:tabLst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  - Outlier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 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    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일정 산포를 띄지 않는 비정상 데이터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  - Pattern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 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R="0" lvl="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80000" algn="l"/>
                <a:tab pos="288000" algn="l"/>
                <a:tab pos="360000" algn="l"/>
              </a:tabLst>
              <a:defRPr/>
            </a:pPr>
            <a:r>
              <a:rPr lang="en-US" altLang="ko-KR" sz="1050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		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동종 설비 간 데이터 흐름 불일치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3C2C97C-ECA8-4E17-947F-9EC1CE2AEB87}"/>
              </a:ext>
            </a:extLst>
          </p:cNvPr>
          <p:cNvSpPr txBox="1"/>
          <p:nvPr/>
        </p:nvSpPr>
        <p:spPr>
          <a:xfrm>
            <a:off x="859949" y="1730751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Input Data</a:t>
            </a:r>
          </a:p>
        </p:txBody>
      </p: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50E2E974-A40B-4EA7-913F-993C8C085C1B}"/>
              </a:ext>
            </a:extLst>
          </p:cNvPr>
          <p:cNvCxnSpPr>
            <a:cxnSpLocks/>
          </p:cNvCxnSpPr>
          <p:nvPr/>
        </p:nvCxnSpPr>
        <p:spPr>
          <a:xfrm>
            <a:off x="3592084" y="4343980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bject 19">
            <a:extLst>
              <a:ext uri="{FF2B5EF4-FFF2-40B4-BE49-F238E27FC236}">
                <a16:creationId xmlns:a16="http://schemas.microsoft.com/office/drawing/2014/main" id="{EF242B73-2533-429C-8EF7-AD8720C45B94}"/>
              </a:ext>
            </a:extLst>
          </p:cNvPr>
          <p:cNvSpPr txBox="1"/>
          <p:nvPr/>
        </p:nvSpPr>
        <p:spPr>
          <a:xfrm>
            <a:off x="3592085" y="4461160"/>
            <a:ext cx="2193336" cy="449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원천 데이터의 조건 항목 설정</a:t>
            </a:r>
          </a:p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설정 조건의 데이터 추출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BE61F83-A567-4E71-B842-87F02F1037BC}"/>
              </a:ext>
            </a:extLst>
          </p:cNvPr>
          <p:cNvSpPr txBox="1"/>
          <p:nvPr/>
        </p:nvSpPr>
        <p:spPr>
          <a:xfrm>
            <a:off x="3705104" y="1730751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데이터 수집</a:t>
            </a:r>
          </a:p>
        </p:txBody>
      </p: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0F9B9CB7-04E2-426C-B097-A1E49E2116E9}"/>
              </a:ext>
            </a:extLst>
          </p:cNvPr>
          <p:cNvCxnSpPr>
            <a:cxnSpLocks/>
          </p:cNvCxnSpPr>
          <p:nvPr/>
        </p:nvCxnSpPr>
        <p:spPr>
          <a:xfrm>
            <a:off x="6519459" y="4343980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bject 19">
            <a:extLst>
              <a:ext uri="{FF2B5EF4-FFF2-40B4-BE49-F238E27FC236}">
                <a16:creationId xmlns:a16="http://schemas.microsoft.com/office/drawing/2014/main" id="{332E689E-7F75-4BF5-B545-D93F6FC3C565}"/>
              </a:ext>
            </a:extLst>
          </p:cNvPr>
          <p:cNvSpPr txBox="1"/>
          <p:nvPr/>
        </p:nvSpPr>
        <p:spPr>
          <a:xfrm>
            <a:off x="6519459" y="4461160"/>
            <a:ext cx="2193336" cy="911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방법 선택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-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시각화 차트 타입 선택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- Score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값 설정</a:t>
            </a:r>
          </a:p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시각화 차트 분석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9A2A430-FDA3-44C0-A913-07981B5EE6B7}"/>
              </a:ext>
            </a:extLst>
          </p:cNvPr>
          <p:cNvSpPr txBox="1"/>
          <p:nvPr/>
        </p:nvSpPr>
        <p:spPr>
          <a:xfrm>
            <a:off x="6632479" y="1730751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데이터 분석 </a:t>
            </a:r>
            <a:r>
              <a:rPr kumimoji="0" lang="en-US" altLang="ko-KR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 </a:t>
            </a: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시각화</a:t>
            </a:r>
          </a:p>
        </p:txBody>
      </p:sp>
      <p:cxnSp>
        <p:nvCxnSpPr>
          <p:cNvPr id="227" name="직선 연결선 226">
            <a:extLst>
              <a:ext uri="{FF2B5EF4-FFF2-40B4-BE49-F238E27FC236}">
                <a16:creationId xmlns:a16="http://schemas.microsoft.com/office/drawing/2014/main" id="{E12261D1-14D9-4911-830C-C53A7C09AA72}"/>
              </a:ext>
            </a:extLst>
          </p:cNvPr>
          <p:cNvCxnSpPr>
            <a:cxnSpLocks/>
          </p:cNvCxnSpPr>
          <p:nvPr/>
        </p:nvCxnSpPr>
        <p:spPr>
          <a:xfrm>
            <a:off x="9394055" y="4343980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object 19">
            <a:extLst>
              <a:ext uri="{FF2B5EF4-FFF2-40B4-BE49-F238E27FC236}">
                <a16:creationId xmlns:a16="http://schemas.microsoft.com/office/drawing/2014/main" id="{82065E2D-F5DA-4F13-AB0B-75062A5F5C31}"/>
              </a:ext>
            </a:extLst>
          </p:cNvPr>
          <p:cNvSpPr txBox="1"/>
          <p:nvPr/>
        </p:nvSpPr>
        <p:spPr>
          <a:xfrm>
            <a:off x="9394056" y="4461160"/>
            <a:ext cx="2193336" cy="911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결과 검토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-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 발생 감지 및 확인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- Reporting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근거자료 제공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- BI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인사이트 확보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B914DB7B-868E-4DC4-AD1A-2DDCE247954E}"/>
              </a:ext>
            </a:extLst>
          </p:cNvPr>
          <p:cNvSpPr txBox="1"/>
          <p:nvPr/>
        </p:nvSpPr>
        <p:spPr>
          <a:xfrm>
            <a:off x="9507075" y="1730751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i="0" u="none" strike="noStrike" kern="1200" cap="none" spc="-35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OutPut</a:t>
            </a:r>
            <a:r>
              <a:rPr kumimoji="0" lang="en-US" altLang="ko-KR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Data</a:t>
            </a:r>
            <a:endParaRPr kumimoji="0" lang="ko-KR" altLang="en-US" sz="1500" i="0" u="none" strike="noStrike" kern="1200" cap="none" spc="-3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66" name="그림 65" descr="그래픽, 스크린샷, 블랙, 디자인이(가) 표시된 사진&#10;&#10;자동 생성된 설명">
            <a:extLst>
              <a:ext uri="{FF2B5EF4-FFF2-40B4-BE49-F238E27FC236}">
                <a16:creationId xmlns:a16="http://schemas.microsoft.com/office/drawing/2014/main" id="{E5FCCADC-9AEA-4028-9AE1-FBCA5B301B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82" y="2586899"/>
            <a:ext cx="2074398" cy="1180496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64CE886D-241F-46A2-9410-643A1999BAC7}"/>
              </a:ext>
            </a:extLst>
          </p:cNvPr>
          <p:cNvSpPr txBox="1"/>
          <p:nvPr/>
        </p:nvSpPr>
        <p:spPr>
          <a:xfrm>
            <a:off x="901828" y="3769334"/>
            <a:ext cx="19270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050" dirty="0">
                <a:solidFill>
                  <a:srgbClr val="E71F1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원천</a:t>
            </a:r>
            <a:r>
              <a:rPr lang="en-US" altLang="ko-KR" sz="1050" dirty="0">
                <a:solidFill>
                  <a:srgbClr val="E71F1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</a:t>
            </a:r>
            <a:r>
              <a:rPr lang="ko-KR" altLang="en-US" sz="1050" dirty="0" err="1">
                <a:solidFill>
                  <a:srgbClr val="E71F1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비정제</a:t>
            </a:r>
            <a:r>
              <a:rPr lang="en-US" altLang="ko-KR" sz="1050" dirty="0">
                <a:solidFill>
                  <a:srgbClr val="E71F1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) </a:t>
            </a:r>
            <a:r>
              <a:rPr lang="ko-KR" altLang="en-US" sz="1050" dirty="0">
                <a:solidFill>
                  <a:srgbClr val="E71F18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데이터</a:t>
            </a:r>
            <a:endParaRPr lang="en-US" altLang="ko-KR" sz="1050" dirty="0">
              <a:solidFill>
                <a:srgbClr val="E71F18"/>
              </a:solidFill>
              <a:effectLst/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48E495-B27D-4630-9DA0-01DE56FB9C32}"/>
              </a:ext>
            </a:extLst>
          </p:cNvPr>
          <p:cNvSpPr txBox="1"/>
          <p:nvPr/>
        </p:nvSpPr>
        <p:spPr>
          <a:xfrm>
            <a:off x="1996547" y="2893603"/>
            <a:ext cx="759600" cy="654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altLang="ko-KR" sz="1050" dirty="0">
                <a:solidFill>
                  <a:schemeClr val="bg2">
                    <a:lumMod val="25000"/>
                  </a:schemeClr>
                </a:solidFill>
                <a:effectLst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RDBMS</a:t>
            </a:r>
          </a:p>
          <a:p>
            <a:pPr algn="r">
              <a:lnSpc>
                <a:spcPts val="1500"/>
              </a:lnSpc>
            </a:pPr>
            <a:r>
              <a:rPr lang="en-US" altLang="ko-KR" sz="1050" dirty="0">
                <a:solidFill>
                  <a:schemeClr val="bg2">
                    <a:lumMod val="25000"/>
                  </a:schemeClr>
                </a:solidFill>
                <a:effectLst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parquet</a:t>
            </a:r>
          </a:p>
          <a:p>
            <a:pPr algn="r">
              <a:lnSpc>
                <a:spcPts val="1500"/>
              </a:lnSpc>
            </a:pPr>
            <a:r>
              <a:rPr lang="en-US" altLang="ko-KR" sz="1050" dirty="0">
                <a:solidFill>
                  <a:schemeClr val="bg2">
                    <a:lumMod val="25000"/>
                  </a:schemeClr>
                </a:solidFill>
                <a:effectLst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csv</a:t>
            </a:r>
          </a:p>
        </p:txBody>
      </p:sp>
      <p:sp>
        <p:nvSpPr>
          <p:cNvPr id="83" name="object 9">
            <a:extLst>
              <a:ext uri="{FF2B5EF4-FFF2-40B4-BE49-F238E27FC236}">
                <a16:creationId xmlns:a16="http://schemas.microsoft.com/office/drawing/2014/main" id="{4D2561BD-B5C9-4D8D-B3A0-862BE4FD0709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05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Scatter </a:t>
            </a:r>
            <a:r>
              <a:rPr lang="en-US" b="1" spc="-150" dirty="0">
                <a:latin typeface="DIN Pro Bold"/>
                <a:cs typeface="DIN Pro Bold"/>
              </a:rPr>
              <a:t>Analytics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Programing Process</a:t>
            </a:r>
          </a:p>
        </p:txBody>
      </p:sp>
      <p:sp>
        <p:nvSpPr>
          <p:cNvPr id="84" name="object 26">
            <a:extLst>
              <a:ext uri="{FF2B5EF4-FFF2-40B4-BE49-F238E27FC236}">
                <a16:creationId xmlns:a16="http://schemas.microsoft.com/office/drawing/2014/main" id="{5617CDF1-15C7-4F2F-81C4-7D8B6E154C72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1C37DACC-7671-48D1-8028-18E135381740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86" name="object 22">
              <a:extLst>
                <a:ext uri="{FF2B5EF4-FFF2-40B4-BE49-F238E27FC236}">
                  <a16:creationId xmlns:a16="http://schemas.microsoft.com/office/drawing/2014/main" id="{1C101C44-D6CE-4553-8FE4-A45C616C88D6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87" name="object 24">
              <a:extLst>
                <a:ext uri="{FF2B5EF4-FFF2-40B4-BE49-F238E27FC236}">
                  <a16:creationId xmlns:a16="http://schemas.microsoft.com/office/drawing/2014/main" id="{983BAD06-7F17-4F5A-BBE5-84F0C6422B18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2601022B-620B-440E-AA84-41F06791BBEA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object 19">
            <a:extLst>
              <a:ext uri="{FF2B5EF4-FFF2-40B4-BE49-F238E27FC236}">
                <a16:creationId xmlns:a16="http://schemas.microsoft.com/office/drawing/2014/main" id="{49966FF9-B898-430A-B420-DB4E98C3DA2D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0">
            <a:extLst>
              <a:ext uri="{FF2B5EF4-FFF2-40B4-BE49-F238E27FC236}">
                <a16:creationId xmlns:a16="http://schemas.microsoft.com/office/drawing/2014/main" id="{E9236B0F-DD3D-4CA8-99B4-974F1B3C6D73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6">
            <a:extLst>
              <a:ext uri="{FF2B5EF4-FFF2-40B4-BE49-F238E27FC236}">
                <a16:creationId xmlns:a16="http://schemas.microsoft.com/office/drawing/2014/main" id="{0648A500-436C-4945-B6AB-6AFCDFD707C9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73D11A2-7388-477A-AB59-5D8365BFA419}"/>
              </a:ext>
            </a:extLst>
          </p:cNvPr>
          <p:cNvGrpSpPr/>
          <p:nvPr/>
        </p:nvGrpSpPr>
        <p:grpSpPr>
          <a:xfrm>
            <a:off x="3592084" y="2255978"/>
            <a:ext cx="2248470" cy="1842339"/>
            <a:chOff x="3592084" y="2412356"/>
            <a:chExt cx="2248470" cy="1842339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436868D5-E7B8-411A-A7E5-085992AE2122}"/>
                </a:ext>
              </a:extLst>
            </p:cNvPr>
            <p:cNvGrpSpPr/>
            <p:nvPr/>
          </p:nvGrpSpPr>
          <p:grpSpPr>
            <a:xfrm>
              <a:off x="3592084" y="2412356"/>
              <a:ext cx="2001108" cy="1151892"/>
              <a:chOff x="3270878" y="2989417"/>
              <a:chExt cx="2584816" cy="1487890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F8A50B2E-B74E-4269-B2B2-70E5192433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3" t="874" r="590" b="970"/>
              <a:stretch/>
            </p:blipFill>
            <p:spPr>
              <a:xfrm>
                <a:off x="3273281" y="3138080"/>
                <a:ext cx="2582413" cy="133922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69" name="그림 68">
                <a:extLst>
                  <a:ext uri="{FF2B5EF4-FFF2-40B4-BE49-F238E27FC236}">
                    <a16:creationId xmlns:a16="http://schemas.microsoft.com/office/drawing/2014/main" id="{2A53E077-CCA7-4420-82F6-56B729340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A9D3C51F-3278-413D-B0AF-B2C6EFEBFB14}"/>
                </a:ext>
              </a:extLst>
            </p:cNvPr>
            <p:cNvGrpSpPr/>
            <p:nvPr/>
          </p:nvGrpSpPr>
          <p:grpSpPr>
            <a:xfrm>
              <a:off x="3839446" y="2915769"/>
              <a:ext cx="2001108" cy="1338926"/>
              <a:chOff x="3270878" y="2989417"/>
              <a:chExt cx="2584816" cy="1729480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81" name="그림 80">
                <a:extLst>
                  <a:ext uri="{FF2B5EF4-FFF2-40B4-BE49-F238E27FC236}">
                    <a16:creationId xmlns:a16="http://schemas.microsoft.com/office/drawing/2014/main" id="{5AFA9CA2-8DB7-4F0E-ACCE-5B5F721204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6" b="1277"/>
              <a:stretch/>
            </p:blipFill>
            <p:spPr>
              <a:xfrm>
                <a:off x="3273281" y="3138079"/>
                <a:ext cx="2582413" cy="1580818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82" name="그림 81">
                <a:extLst>
                  <a:ext uri="{FF2B5EF4-FFF2-40B4-BE49-F238E27FC236}">
                    <a16:creationId xmlns:a16="http://schemas.microsoft.com/office/drawing/2014/main" id="{CE75C6D7-8D07-497B-8740-D004CD262E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7062873F-8D85-475E-9C84-B337EAD03E4E}"/>
              </a:ext>
            </a:extLst>
          </p:cNvPr>
          <p:cNvGrpSpPr/>
          <p:nvPr/>
        </p:nvGrpSpPr>
        <p:grpSpPr>
          <a:xfrm>
            <a:off x="6391254" y="2472077"/>
            <a:ext cx="2449746" cy="1410140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91" name="그림 90">
              <a:extLst>
                <a:ext uri="{FF2B5EF4-FFF2-40B4-BE49-F238E27FC236}">
                  <a16:creationId xmlns:a16="http://schemas.microsoft.com/office/drawing/2014/main" id="{0D18AFA3-12D6-420B-BD36-5F3E96FE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" b="390"/>
            <a:stretch/>
          </p:blipFill>
          <p:spPr>
            <a:xfrm>
              <a:off x="3273281" y="3138080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9BE28497-D5FE-4A0F-B4BC-3E6FF693A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pic>
        <p:nvPicPr>
          <p:cNvPr id="100" name="그래픽 99">
            <a:extLst>
              <a:ext uri="{FF2B5EF4-FFF2-40B4-BE49-F238E27FC236}">
                <a16:creationId xmlns:a16="http://schemas.microsoft.com/office/drawing/2014/main" id="{47759C8D-FEBA-4B39-8330-D01017830F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0135" y="3065578"/>
            <a:ext cx="150277" cy="223138"/>
          </a:xfrm>
          <a:prstGeom prst="rect">
            <a:avLst/>
          </a:prstGeom>
        </p:spPr>
      </p:pic>
      <p:pic>
        <p:nvPicPr>
          <p:cNvPr id="101" name="그래픽 100">
            <a:extLst>
              <a:ext uri="{FF2B5EF4-FFF2-40B4-BE49-F238E27FC236}">
                <a16:creationId xmlns:a16="http://schemas.microsoft.com/office/drawing/2014/main" id="{FECF103B-1134-4A4D-A855-D04FA5296C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72410" y="3065578"/>
            <a:ext cx="150277" cy="223138"/>
          </a:xfrm>
          <a:prstGeom prst="rect">
            <a:avLst/>
          </a:prstGeom>
        </p:spPr>
      </p:pic>
      <p:pic>
        <p:nvPicPr>
          <p:cNvPr id="102" name="그래픽 101">
            <a:extLst>
              <a:ext uri="{FF2B5EF4-FFF2-40B4-BE49-F238E27FC236}">
                <a16:creationId xmlns:a16="http://schemas.microsoft.com/office/drawing/2014/main" id="{E395637B-0078-4F4A-AEFC-F21D501F05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08792" y="3065578"/>
            <a:ext cx="150277" cy="223138"/>
          </a:xfrm>
          <a:prstGeom prst="rect">
            <a:avLst/>
          </a:prstGeom>
        </p:spPr>
      </p:pic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1362676F-1192-444F-A071-B395ABF9B506}"/>
              </a:ext>
            </a:extLst>
          </p:cNvPr>
          <p:cNvSpPr/>
          <p:nvPr/>
        </p:nvSpPr>
        <p:spPr>
          <a:xfrm>
            <a:off x="10696526" y="2475396"/>
            <a:ext cx="903516" cy="1439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spec/outlier 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이상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A283A220-CA12-42A1-822C-5A66B2072CA1}"/>
              </a:ext>
            </a:extLst>
          </p:cNvPr>
          <p:cNvSpPr/>
          <p:nvPr/>
        </p:nvSpPr>
        <p:spPr>
          <a:xfrm>
            <a:off x="11063995" y="3276616"/>
            <a:ext cx="536047" cy="137893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패턴 이상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C356B7-0CE0-43BF-8B7E-35C2F091DC42}"/>
              </a:ext>
            </a:extLst>
          </p:cNvPr>
          <p:cNvSpPr txBox="1"/>
          <p:nvPr/>
        </p:nvSpPr>
        <p:spPr>
          <a:xfrm>
            <a:off x="9875443" y="4153473"/>
            <a:ext cx="1529740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ko-KR" sz="7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Dashboard | </a:t>
            </a:r>
            <a:r>
              <a:rPr lang="en-US" altLang="ko-KR" sz="700" dirty="0" err="1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ScatterX</a:t>
            </a:r>
            <a:r>
              <a:rPr lang="en-US" altLang="ko-KR" sz="7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API</a:t>
            </a:r>
          </a:p>
        </p:txBody>
      </p:sp>
    </p:spTree>
    <p:extLst>
      <p:ext uri="{BB962C8B-B14F-4D97-AF65-F5344CB8AC3E}">
        <p14:creationId xmlns:p14="http://schemas.microsoft.com/office/powerpoint/2010/main" val="1249872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02B1D652-1957-45AF-9E17-1C03097CFBD3}"/>
              </a:ext>
            </a:extLst>
          </p:cNvPr>
          <p:cNvGrpSpPr/>
          <p:nvPr/>
        </p:nvGrpSpPr>
        <p:grpSpPr>
          <a:xfrm>
            <a:off x="7872732" y="1773768"/>
            <a:ext cx="2622818" cy="1352153"/>
            <a:chOff x="3270878" y="2989417"/>
            <a:chExt cx="2584816" cy="1332564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37" name="그림 136">
              <a:extLst>
                <a:ext uri="{FF2B5EF4-FFF2-40B4-BE49-F238E27FC236}">
                  <a16:creationId xmlns:a16="http://schemas.microsoft.com/office/drawing/2014/main" id="{DA1120C2-1745-4715-AB84-EF04609298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" t="591" r="923" b="52167"/>
            <a:stretch/>
          </p:blipFill>
          <p:spPr>
            <a:xfrm>
              <a:off x="3273281" y="3138080"/>
              <a:ext cx="2582413" cy="1183901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38" name="그림 137">
              <a:extLst>
                <a:ext uri="{FF2B5EF4-FFF2-40B4-BE49-F238E27FC236}">
                  <a16:creationId xmlns:a16="http://schemas.microsoft.com/office/drawing/2014/main" id="{2811340C-5E33-4F51-811E-478B8C13C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pic>
        <p:nvPicPr>
          <p:cNvPr id="22" name="그래픽 21">
            <a:extLst>
              <a:ext uri="{FF2B5EF4-FFF2-40B4-BE49-F238E27FC236}">
                <a16:creationId xmlns:a16="http://schemas.microsoft.com/office/drawing/2014/main" id="{CBEE7EDC-1773-4C8F-B168-E17142DBA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38100" y="3790955"/>
            <a:ext cx="12050217" cy="1160983"/>
          </a:xfrm>
          <a:prstGeom prst="rect">
            <a:avLst/>
          </a:prstGeom>
        </p:spPr>
      </p:pic>
      <p:sp>
        <p:nvSpPr>
          <p:cNvPr id="71" name="object 9">
            <a:extLst>
              <a:ext uri="{FF2B5EF4-FFF2-40B4-BE49-F238E27FC236}">
                <a16:creationId xmlns:a16="http://schemas.microsoft.com/office/drawing/2014/main" id="{EDE5DCEF-A41A-4AE7-98A9-F714E1B28ED9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05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Scatter </a:t>
            </a:r>
            <a:r>
              <a:rPr lang="en-US" b="1" spc="-150" dirty="0">
                <a:latin typeface="DIN Pro Bold"/>
                <a:cs typeface="DIN Pro Bold"/>
              </a:rPr>
              <a:t>Analytics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Programing Process</a:t>
            </a:r>
          </a:p>
        </p:txBody>
      </p:sp>
      <p:sp>
        <p:nvSpPr>
          <p:cNvPr id="72" name="object 26">
            <a:extLst>
              <a:ext uri="{FF2B5EF4-FFF2-40B4-BE49-F238E27FC236}">
                <a16:creationId xmlns:a16="http://schemas.microsoft.com/office/drawing/2014/main" id="{BFF05A3A-FF1E-48B1-9D45-058F5B84F1CE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85C4E0BC-F748-4174-9847-7D8B9C134211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74" name="object 22">
              <a:extLst>
                <a:ext uri="{FF2B5EF4-FFF2-40B4-BE49-F238E27FC236}">
                  <a16:creationId xmlns:a16="http://schemas.microsoft.com/office/drawing/2014/main" id="{7994C314-079F-4F58-B5A8-82020D493958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76" name="object 24">
              <a:extLst>
                <a:ext uri="{FF2B5EF4-FFF2-40B4-BE49-F238E27FC236}">
                  <a16:creationId xmlns:a16="http://schemas.microsoft.com/office/drawing/2014/main" id="{780A8E18-3D67-4E5D-BB17-EB4BCF68D18D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DC7ED902-02F6-4093-8BAD-0D0AAB9C997F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bject 19">
            <a:extLst>
              <a:ext uri="{FF2B5EF4-FFF2-40B4-BE49-F238E27FC236}">
                <a16:creationId xmlns:a16="http://schemas.microsoft.com/office/drawing/2014/main" id="{1C82FCA0-93DB-4920-9825-81B6F7BFA49B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10">
            <a:extLst>
              <a:ext uri="{FF2B5EF4-FFF2-40B4-BE49-F238E27FC236}">
                <a16:creationId xmlns:a16="http://schemas.microsoft.com/office/drawing/2014/main" id="{AFDC7232-017C-4EBA-9B57-B85605705772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6">
            <a:extLst>
              <a:ext uri="{FF2B5EF4-FFF2-40B4-BE49-F238E27FC236}">
                <a16:creationId xmlns:a16="http://schemas.microsoft.com/office/drawing/2014/main" id="{D2444F9A-4756-41A9-9CF9-6638B9BDEE09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Stone break</a:t>
            </a:r>
          </a:p>
        </p:txBody>
      </p:sp>
      <p:sp>
        <p:nvSpPr>
          <p:cNvPr id="44" name="object 19">
            <a:extLst>
              <a:ext uri="{FF2B5EF4-FFF2-40B4-BE49-F238E27FC236}">
                <a16:creationId xmlns:a16="http://schemas.microsoft.com/office/drawing/2014/main" id="{B81B42A5-50CB-4574-9E5F-C8A5ED455951}"/>
              </a:ext>
            </a:extLst>
          </p:cNvPr>
          <p:cNvSpPr txBox="1"/>
          <p:nvPr/>
        </p:nvSpPr>
        <p:spPr>
          <a:xfrm>
            <a:off x="655645" y="4271054"/>
            <a:ext cx="3634477" cy="218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0" lvl="0" algn="ctr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수집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(ETL)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47" name="object 25">
            <a:extLst>
              <a:ext uri="{FF2B5EF4-FFF2-40B4-BE49-F238E27FC236}">
                <a16:creationId xmlns:a16="http://schemas.microsoft.com/office/drawing/2014/main" id="{41892690-3E21-4AA3-BB6F-974D8CDA8FEA}"/>
              </a:ext>
            </a:extLst>
          </p:cNvPr>
          <p:cNvSpPr/>
          <p:nvPr/>
        </p:nvSpPr>
        <p:spPr>
          <a:xfrm>
            <a:off x="1866283" y="4951152"/>
            <a:ext cx="1213200" cy="1211584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9" name="그래픽 48">
            <a:extLst>
              <a:ext uri="{FF2B5EF4-FFF2-40B4-BE49-F238E27FC236}">
                <a16:creationId xmlns:a16="http://schemas.microsoft.com/office/drawing/2014/main" id="{9CE3A511-223E-42FC-9D55-95A67CA005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22504" y="5071134"/>
            <a:ext cx="300758" cy="398443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9EC409F6-81CD-4EB5-B1A6-E8F4AAD0A0B9}"/>
              </a:ext>
            </a:extLst>
          </p:cNvPr>
          <p:cNvCxnSpPr>
            <a:cxnSpLocks/>
          </p:cNvCxnSpPr>
          <p:nvPr/>
        </p:nvCxnSpPr>
        <p:spPr>
          <a:xfrm>
            <a:off x="2472883" y="4571642"/>
            <a:ext cx="0" cy="290115"/>
          </a:xfrm>
          <a:prstGeom prst="line">
            <a:avLst/>
          </a:prstGeom>
          <a:ln w="6350" cap="rnd">
            <a:solidFill>
              <a:srgbClr val="E71F18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bject 19">
            <a:extLst>
              <a:ext uri="{FF2B5EF4-FFF2-40B4-BE49-F238E27FC236}">
                <a16:creationId xmlns:a16="http://schemas.microsoft.com/office/drawing/2014/main" id="{64DAE547-F601-4134-A18B-25A329264992}"/>
              </a:ext>
            </a:extLst>
          </p:cNvPr>
          <p:cNvSpPr txBox="1"/>
          <p:nvPr/>
        </p:nvSpPr>
        <p:spPr>
          <a:xfrm>
            <a:off x="4652562" y="4267200"/>
            <a:ext cx="2867025" cy="218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시각화 분석</a:t>
            </a:r>
          </a:p>
        </p:txBody>
      </p:sp>
      <p:sp>
        <p:nvSpPr>
          <p:cNvPr id="66" name="object 19">
            <a:extLst>
              <a:ext uri="{FF2B5EF4-FFF2-40B4-BE49-F238E27FC236}">
                <a16:creationId xmlns:a16="http://schemas.microsoft.com/office/drawing/2014/main" id="{1EDE831A-3978-4DB4-9B38-2F9E3B0BB184}"/>
              </a:ext>
            </a:extLst>
          </p:cNvPr>
          <p:cNvSpPr txBox="1"/>
          <p:nvPr/>
        </p:nvSpPr>
        <p:spPr>
          <a:xfrm>
            <a:off x="7730979" y="4267201"/>
            <a:ext cx="3634477" cy="218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0" lvl="0" algn="ctr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Output Data</a:t>
            </a:r>
            <a:endParaRPr kumimoji="0" lang="ko-KR" alt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68" name="object 25">
            <a:extLst>
              <a:ext uri="{FF2B5EF4-FFF2-40B4-BE49-F238E27FC236}">
                <a16:creationId xmlns:a16="http://schemas.microsoft.com/office/drawing/2014/main" id="{91DCAC70-BB5B-4BCD-A32C-19E94B6BEABD}"/>
              </a:ext>
            </a:extLst>
          </p:cNvPr>
          <p:cNvSpPr/>
          <p:nvPr/>
        </p:nvSpPr>
        <p:spPr>
          <a:xfrm>
            <a:off x="8923307" y="4909062"/>
            <a:ext cx="1249821" cy="1249821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DA0958F-A091-43E9-BA1A-91DC6E3F4984}"/>
              </a:ext>
            </a:extLst>
          </p:cNvPr>
          <p:cNvSpPr txBox="1"/>
          <p:nvPr/>
        </p:nvSpPr>
        <p:spPr>
          <a:xfrm>
            <a:off x="9072516" y="5377474"/>
            <a:ext cx="951403" cy="5392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Reporting </a:t>
            </a:r>
            <a:r>
              <a:rPr kumimoji="0" lang="ko-KR" altLang="en-US" sz="105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근거 자료 제공</a:t>
            </a:r>
          </a:p>
          <a:p>
            <a:pPr marL="12700" marR="0" lvl="0" indent="0" algn="ctr" defTabSz="914400" rtl="0" eaLnBrk="1" fontAlgn="auto" latinLnBrk="1" hangingPunct="1">
              <a:lnSpc>
                <a:spcPts val="14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BI </a:t>
            </a:r>
            <a:r>
              <a:rPr kumimoji="0" lang="ko-KR" altLang="en-US" sz="105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인사이트 확보</a:t>
            </a:r>
          </a:p>
        </p:txBody>
      </p:sp>
      <p:pic>
        <p:nvPicPr>
          <p:cNvPr id="102" name="그래픽 101">
            <a:extLst>
              <a:ext uri="{FF2B5EF4-FFF2-40B4-BE49-F238E27FC236}">
                <a16:creationId xmlns:a16="http://schemas.microsoft.com/office/drawing/2014/main" id="{C5340ECA-342F-43B7-852B-C7828ADA1D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08482" y="5061769"/>
            <a:ext cx="279471" cy="279471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A98697BF-9A76-4A5B-95FC-1CA1FE1D9AD7}"/>
              </a:ext>
            </a:extLst>
          </p:cNvPr>
          <p:cNvGrpSpPr/>
          <p:nvPr/>
        </p:nvGrpSpPr>
        <p:grpSpPr>
          <a:xfrm>
            <a:off x="2052030" y="5523170"/>
            <a:ext cx="841706" cy="436017"/>
            <a:chOff x="1987060" y="5538440"/>
            <a:chExt cx="841706" cy="43601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D9502D-F248-49EE-BACF-C5BEE66D6A4C}"/>
                </a:ext>
              </a:extLst>
            </p:cNvPr>
            <p:cNvSpPr txBox="1"/>
            <p:nvPr/>
          </p:nvSpPr>
          <p:spPr>
            <a:xfrm>
              <a:off x="1987060" y="5538440"/>
              <a:ext cx="841706" cy="43601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700" marR="0" lvl="0" indent="0" algn="ctr" defTabSz="914400" rtl="0" eaLnBrk="1" fontAlgn="auto" latinLnBrk="1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50" dirty="0">
                  <a:solidFill>
                    <a:schemeClr val="bg1"/>
                  </a:solidFill>
                  <a:latin typeface="DIN Pro Bold" panose="020B0804020101020102" pitchFamily="34" charset="0"/>
                  <a:cs typeface="DIN Pro Bold" panose="020B0804020101020102" pitchFamily="34" charset="0"/>
                </a:rPr>
                <a:t>Input Data</a:t>
              </a:r>
            </a:p>
            <a:p>
              <a:pPr marL="12700" marR="0" lvl="0" indent="0" algn="ctr" defTabSz="914400" rtl="0" eaLnBrk="1" fontAlgn="auto" latinLnBrk="1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altLang="ko-KR" sz="1050" dirty="0">
                  <a:solidFill>
                    <a:schemeClr val="bg1"/>
                  </a:solidFill>
                  <a:latin typeface="DIN Pro Bold" panose="020B0804020101020102" pitchFamily="34" charset="0"/>
                  <a:cs typeface="DIN Pro Bold" panose="020B0804020101020102" pitchFamily="34" charset="0"/>
                </a:rPr>
              </a:br>
              <a:r>
                <a:rPr kumimoji="0" lang="ko-KR" altLang="en-US" sz="1050" b="0" i="0" u="none" strike="noStrike" kern="1200" cap="none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비정형 데이터</a:t>
              </a:r>
              <a:endParaRPr lang="en-US" altLang="ko-KR" sz="1050" dirty="0">
                <a:solidFill>
                  <a:schemeClr val="bg1"/>
                </a:solidFill>
                <a:latin typeface="DIN Pro Bold" panose="020B0804020101020102" pitchFamily="34" charset="0"/>
                <a:cs typeface="DIN Pro Bold" panose="020B0804020101020102" pitchFamily="34" charset="0"/>
              </a:endParaRP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D66ECFCC-C649-4F31-B979-A3A3E26476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1238" y="5755660"/>
              <a:ext cx="732328" cy="788"/>
            </a:xfrm>
            <a:prstGeom prst="line">
              <a:avLst/>
            </a:prstGeom>
            <a:ln w="381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52482DA7-6703-4720-8B8B-3B9F4BEC2FA9}"/>
              </a:ext>
            </a:extLst>
          </p:cNvPr>
          <p:cNvCxnSpPr>
            <a:cxnSpLocks/>
          </p:cNvCxnSpPr>
          <p:nvPr/>
        </p:nvCxnSpPr>
        <p:spPr>
          <a:xfrm>
            <a:off x="9548217" y="4567789"/>
            <a:ext cx="0" cy="290115"/>
          </a:xfrm>
          <a:prstGeom prst="line">
            <a:avLst/>
          </a:prstGeom>
          <a:ln w="6350" cap="rnd">
            <a:solidFill>
              <a:srgbClr val="E71F18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타원 105">
            <a:extLst>
              <a:ext uri="{FF2B5EF4-FFF2-40B4-BE49-F238E27FC236}">
                <a16:creationId xmlns:a16="http://schemas.microsoft.com/office/drawing/2014/main" id="{96B2C93B-BE53-43F8-B4D9-A00E4CDFFD6A}"/>
              </a:ext>
            </a:extLst>
          </p:cNvPr>
          <p:cNvSpPr/>
          <p:nvPr/>
        </p:nvSpPr>
        <p:spPr>
          <a:xfrm>
            <a:off x="8703415" y="2007509"/>
            <a:ext cx="184025" cy="184025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8273346-927D-49B6-9034-3DA31742B98D}"/>
              </a:ext>
            </a:extLst>
          </p:cNvPr>
          <p:cNvGrpSpPr/>
          <p:nvPr/>
        </p:nvGrpSpPr>
        <p:grpSpPr>
          <a:xfrm>
            <a:off x="705314" y="1642231"/>
            <a:ext cx="3445874" cy="2500992"/>
            <a:chOff x="705314" y="1680492"/>
            <a:chExt cx="3445874" cy="2500992"/>
          </a:xfrm>
        </p:grpSpPr>
        <p:grpSp>
          <p:nvGrpSpPr>
            <p:cNvPr id="109" name="그룹 108">
              <a:extLst>
                <a:ext uri="{FF2B5EF4-FFF2-40B4-BE49-F238E27FC236}">
                  <a16:creationId xmlns:a16="http://schemas.microsoft.com/office/drawing/2014/main" id="{BE7B40E9-18FE-471B-B9F9-E904231954CC}"/>
                </a:ext>
              </a:extLst>
            </p:cNvPr>
            <p:cNvGrpSpPr/>
            <p:nvPr/>
          </p:nvGrpSpPr>
          <p:grpSpPr>
            <a:xfrm>
              <a:off x="705314" y="1680492"/>
              <a:ext cx="2787578" cy="1599478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113" name="그림 112">
                <a:extLst>
                  <a:ext uri="{FF2B5EF4-FFF2-40B4-BE49-F238E27FC236}">
                    <a16:creationId xmlns:a16="http://schemas.microsoft.com/office/drawing/2014/main" id="{7C026A7A-E000-4296-91F4-3EF02C927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5" b="465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114" name="그림 113">
                <a:extLst>
                  <a:ext uri="{FF2B5EF4-FFF2-40B4-BE49-F238E27FC236}">
                    <a16:creationId xmlns:a16="http://schemas.microsoft.com/office/drawing/2014/main" id="{99008E8A-030C-4881-9FCE-0701D18525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37502FB0-7F8A-4848-8E73-AD7655E21E62}"/>
                </a:ext>
              </a:extLst>
            </p:cNvPr>
            <p:cNvGrpSpPr/>
            <p:nvPr/>
          </p:nvGrpSpPr>
          <p:grpSpPr>
            <a:xfrm>
              <a:off x="1363610" y="2582006"/>
              <a:ext cx="2787578" cy="1599478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111" name="그림 110">
                <a:extLst>
                  <a:ext uri="{FF2B5EF4-FFF2-40B4-BE49-F238E27FC236}">
                    <a16:creationId xmlns:a16="http://schemas.microsoft.com/office/drawing/2014/main" id="{D93F6C81-CD7F-4998-8E62-A0C5F87205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7" b="16551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112" name="그림 111">
                <a:extLst>
                  <a:ext uri="{FF2B5EF4-FFF2-40B4-BE49-F238E27FC236}">
                    <a16:creationId xmlns:a16="http://schemas.microsoft.com/office/drawing/2014/main" id="{16D63552-EF63-4755-B047-0C7F64D79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67662869-58A6-467F-BC09-0C6D360B2712}"/>
              </a:ext>
            </a:extLst>
          </p:cNvPr>
          <p:cNvGrpSpPr/>
          <p:nvPr/>
        </p:nvGrpSpPr>
        <p:grpSpPr>
          <a:xfrm>
            <a:off x="4642619" y="2424556"/>
            <a:ext cx="2880886" cy="1653018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6" name="그림 115">
              <a:extLst>
                <a:ext uri="{FF2B5EF4-FFF2-40B4-BE49-F238E27FC236}">
                  <a16:creationId xmlns:a16="http://schemas.microsoft.com/office/drawing/2014/main" id="{CE06A90E-D9EF-4FBA-91DF-0209675DF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6" b="566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17" name="그림 116">
              <a:extLst>
                <a:ext uri="{FF2B5EF4-FFF2-40B4-BE49-F238E27FC236}">
                  <a16:creationId xmlns:a16="http://schemas.microsoft.com/office/drawing/2014/main" id="{B9BF3A03-F386-4D19-84A3-7B327CBE4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sp>
        <p:nvSpPr>
          <p:cNvPr id="139" name="타원 138">
            <a:extLst>
              <a:ext uri="{FF2B5EF4-FFF2-40B4-BE49-F238E27FC236}">
                <a16:creationId xmlns:a16="http://schemas.microsoft.com/office/drawing/2014/main" id="{F2539512-99CB-4A33-BB53-B414E31ED409}"/>
              </a:ext>
            </a:extLst>
          </p:cNvPr>
          <p:cNvSpPr/>
          <p:nvPr/>
        </p:nvSpPr>
        <p:spPr>
          <a:xfrm>
            <a:off x="9047333" y="2009184"/>
            <a:ext cx="184025" cy="184025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DA3FAFF1-FF34-4BC8-8DD2-3D298FC04EAE}"/>
              </a:ext>
            </a:extLst>
          </p:cNvPr>
          <p:cNvGrpSpPr/>
          <p:nvPr/>
        </p:nvGrpSpPr>
        <p:grpSpPr>
          <a:xfrm>
            <a:off x="8376544" y="2723746"/>
            <a:ext cx="2622818" cy="1362481"/>
            <a:chOff x="3270878" y="2989417"/>
            <a:chExt cx="2584816" cy="1342742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41" name="그림 140">
              <a:extLst>
                <a:ext uri="{FF2B5EF4-FFF2-40B4-BE49-F238E27FC236}">
                  <a16:creationId xmlns:a16="http://schemas.microsoft.com/office/drawing/2014/main" id="{0736D774-693D-410D-92EE-5CF300457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2" t="50098" r="833" b="994"/>
            <a:stretch/>
          </p:blipFill>
          <p:spPr>
            <a:xfrm>
              <a:off x="3273281" y="3138080"/>
              <a:ext cx="2582413" cy="1194079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42" name="그림 141">
              <a:extLst>
                <a:ext uri="{FF2B5EF4-FFF2-40B4-BE49-F238E27FC236}">
                  <a16:creationId xmlns:a16="http://schemas.microsoft.com/office/drawing/2014/main" id="{1F9F5A8A-EAB9-4416-8477-22C03CAEA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cxnSp>
        <p:nvCxnSpPr>
          <p:cNvPr id="107" name="직선 연결선 106">
            <a:extLst>
              <a:ext uri="{FF2B5EF4-FFF2-40B4-BE49-F238E27FC236}">
                <a16:creationId xmlns:a16="http://schemas.microsoft.com/office/drawing/2014/main" id="{0C58C2E2-8B36-4385-A50D-7402186125F8}"/>
              </a:ext>
            </a:extLst>
          </p:cNvPr>
          <p:cNvCxnSpPr>
            <a:cxnSpLocks/>
          </p:cNvCxnSpPr>
          <p:nvPr/>
        </p:nvCxnSpPr>
        <p:spPr>
          <a:xfrm>
            <a:off x="8662934" y="3331369"/>
            <a:ext cx="223366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6CAF02E4-F709-4FD5-AFFC-3372B98F85D5}"/>
              </a:ext>
            </a:extLst>
          </p:cNvPr>
          <p:cNvSpPr/>
          <p:nvPr/>
        </p:nvSpPr>
        <p:spPr>
          <a:xfrm>
            <a:off x="2209800" y="2159884"/>
            <a:ext cx="1546904" cy="157700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데이터 추출 조건 설정 및 데이터 추출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EE0EF4F-B394-47CB-A0CA-E4D80BF81E91}"/>
              </a:ext>
            </a:extLst>
          </p:cNvPr>
          <p:cNvSpPr/>
          <p:nvPr/>
        </p:nvSpPr>
        <p:spPr>
          <a:xfrm>
            <a:off x="5203139" y="3149074"/>
            <a:ext cx="1884496" cy="158956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시각화 갤러리를 통한 데이터 추출 결과 분석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70DA1222-C5D3-46BB-98ED-77A238698180}"/>
              </a:ext>
            </a:extLst>
          </p:cNvPr>
          <p:cNvSpPr/>
          <p:nvPr/>
        </p:nvSpPr>
        <p:spPr>
          <a:xfrm>
            <a:off x="9937786" y="2500437"/>
            <a:ext cx="923844" cy="153718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설비 이상 원인 탐지</a:t>
            </a:r>
          </a:p>
        </p:txBody>
      </p:sp>
    </p:spTree>
    <p:extLst>
      <p:ext uri="{BB962C8B-B14F-4D97-AF65-F5344CB8AC3E}">
        <p14:creationId xmlns:p14="http://schemas.microsoft.com/office/powerpoint/2010/main" val="3336551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1D290839-3DC5-4374-837C-E11CDD4FF146}"/>
              </a:ext>
            </a:extLst>
          </p:cNvPr>
          <p:cNvGrpSpPr/>
          <p:nvPr/>
        </p:nvGrpSpPr>
        <p:grpSpPr>
          <a:xfrm>
            <a:off x="5169786" y="2014198"/>
            <a:ext cx="6584064" cy="3676678"/>
            <a:chOff x="5169786" y="1963821"/>
            <a:chExt cx="6584064" cy="367667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044A7AA5-866B-43B2-95C7-A8F7D8632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131" b="3271"/>
            <a:stretch/>
          </p:blipFill>
          <p:spPr>
            <a:xfrm>
              <a:off x="5169786" y="2114916"/>
              <a:ext cx="6582387" cy="3525583"/>
            </a:xfrm>
            <a:prstGeom prst="roundRect">
              <a:avLst>
                <a:gd name="adj" fmla="val 1855"/>
              </a:avLst>
            </a:prstGeom>
            <a:ln w="12700">
              <a:noFill/>
            </a:ln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616DEC12-C9AB-47AA-AB87-ECEBB1C49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4064" cy="256837"/>
            </a:xfrm>
            <a:prstGeom prst="rect">
              <a:avLst/>
            </a:prstGeom>
          </p:spPr>
        </p:pic>
      </p:grpSp>
      <p:sp>
        <p:nvSpPr>
          <p:cNvPr id="90" name="object 3">
            <a:extLst>
              <a:ext uri="{FF2B5EF4-FFF2-40B4-BE49-F238E27FC236}">
                <a16:creationId xmlns:a16="http://schemas.microsoft.com/office/drawing/2014/main" id="{62B0345B-BC8E-4B9E-BC8F-0AEB696C26BA}"/>
              </a:ext>
            </a:extLst>
          </p:cNvPr>
          <p:cNvSpPr txBox="1"/>
          <p:nvPr/>
        </p:nvSpPr>
        <p:spPr>
          <a:xfrm>
            <a:off x="7315200" y="6205131"/>
            <a:ext cx="4436973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lang="ko-KR" altLang="en-US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이미지</a:t>
            </a:r>
            <a:r>
              <a:rPr lang="en-US" altLang="ko-KR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</a:t>
            </a:r>
            <a:r>
              <a:rPr lang="en-US" altLang="ko-KR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동영상</a:t>
            </a:r>
            <a:r>
              <a:rPr lang="en-US" altLang="ko-KR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800" spc="-5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코드 등 다양한 형태로 이슈를 공유하고 논의를 바탕으로 한 인사이트 도출</a:t>
            </a:r>
          </a:p>
          <a:p>
            <a:pPr marL="12700" algn="r">
              <a:lnSpc>
                <a:spcPct val="100000"/>
              </a:lnSpc>
              <a:spcBef>
                <a:spcPts val="100"/>
              </a:spcBef>
            </a:pPr>
            <a:endParaRPr sz="8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68BCA555-460C-434E-BEF0-D136412F3440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06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Stone </a:t>
            </a:r>
            <a:r>
              <a:rPr lang="en-US" b="1" spc="-150" dirty="0">
                <a:latin typeface="DIN Pro Bold"/>
                <a:cs typeface="DIN Pro Bold"/>
              </a:rPr>
              <a:t>Break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Share</a:t>
            </a:r>
          </a:p>
        </p:txBody>
      </p:sp>
      <p:sp>
        <p:nvSpPr>
          <p:cNvPr id="42" name="object 26">
            <a:extLst>
              <a:ext uri="{FF2B5EF4-FFF2-40B4-BE49-F238E27FC236}">
                <a16:creationId xmlns:a16="http://schemas.microsoft.com/office/drawing/2014/main" id="{671928D5-AE0A-40BD-806C-EE1EB886D62C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1BE248A-60CA-4598-86CE-4B0557466AAB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76" name="object 22">
              <a:extLst>
                <a:ext uri="{FF2B5EF4-FFF2-40B4-BE49-F238E27FC236}">
                  <a16:creationId xmlns:a16="http://schemas.microsoft.com/office/drawing/2014/main" id="{0A68DA32-859C-4C06-990A-07A4B11FE017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77" name="object 24">
              <a:extLst>
                <a:ext uri="{FF2B5EF4-FFF2-40B4-BE49-F238E27FC236}">
                  <a16:creationId xmlns:a16="http://schemas.microsoft.com/office/drawing/2014/main" id="{EA8BB8D7-735A-4CE9-8CA9-1E4849854605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297DA8AF-B195-4D37-ABC9-D5F08B236EBE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object 19">
            <a:extLst>
              <a:ext uri="{FF2B5EF4-FFF2-40B4-BE49-F238E27FC236}">
                <a16:creationId xmlns:a16="http://schemas.microsoft.com/office/drawing/2014/main" id="{17E6CCA8-5324-45BA-9FA6-9F9E745893B5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10">
            <a:extLst>
              <a:ext uri="{FF2B5EF4-FFF2-40B4-BE49-F238E27FC236}">
                <a16:creationId xmlns:a16="http://schemas.microsoft.com/office/drawing/2014/main" id="{0CB32343-950A-44F1-BF7A-369B32C67941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6">
            <a:extLst>
              <a:ext uri="{FF2B5EF4-FFF2-40B4-BE49-F238E27FC236}">
                <a16:creationId xmlns:a16="http://schemas.microsoft.com/office/drawing/2014/main" id="{478DA357-1B08-4599-B0D0-863E71204F9D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Stone break</a:t>
            </a:r>
          </a:p>
        </p:txBody>
      </p:sp>
      <p:sp>
        <p:nvSpPr>
          <p:cNvPr id="85" name="object 11">
            <a:extLst>
              <a:ext uri="{FF2B5EF4-FFF2-40B4-BE49-F238E27FC236}">
                <a16:creationId xmlns:a16="http://schemas.microsoft.com/office/drawing/2014/main" id="{111B4E7C-EC14-496B-9FD9-B225F38F2610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0" i="0" u="none" strike="noStrike" kern="1200" cap="none" spc="-8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분석 차트 및 실시간 이슈를 공유하고 다양한 도구를 활용하여 문제를 해결하는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500" dirty="0" err="1">
                <a:solidFill>
                  <a:srgbClr val="231F2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워크플레이스</a:t>
            </a:r>
            <a:endParaRPr lang="ko-KR" altLang="en-US" sz="1500" dirty="0">
              <a:solidFill>
                <a:srgbClr val="231F2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96" name="object 19">
            <a:extLst>
              <a:ext uri="{FF2B5EF4-FFF2-40B4-BE49-F238E27FC236}">
                <a16:creationId xmlns:a16="http://schemas.microsoft.com/office/drawing/2014/main" id="{7D00BB3E-F164-49B4-BD87-1C3396B993F5}"/>
              </a:ext>
            </a:extLst>
          </p:cNvPr>
          <p:cNvSpPr txBox="1"/>
          <p:nvPr/>
        </p:nvSpPr>
        <p:spPr>
          <a:xfrm>
            <a:off x="744468" y="2209800"/>
            <a:ext cx="3979932" cy="10073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9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Bold" panose="020B0804020101020102" pitchFamily="34" charset="0"/>
                <a:ea typeface="Pretendard Light" panose="02000403000000020004" pitchFamily="2" charset="-127"/>
                <a:cs typeface="DIN Pro Bold" panose="020B0804020101020102" pitchFamily="34" charset="0"/>
              </a:rPr>
              <a:t>Share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이미지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동영상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코드 등 다양한 도구를 이용하여 실시간 이슈 업로드</a:t>
            </a:r>
          </a:p>
        </p:txBody>
      </p:sp>
      <p:sp>
        <p:nvSpPr>
          <p:cNvPr id="98" name="object 19">
            <a:extLst>
              <a:ext uri="{FF2B5EF4-FFF2-40B4-BE49-F238E27FC236}">
                <a16:creationId xmlns:a16="http://schemas.microsoft.com/office/drawing/2014/main" id="{9F90ED87-FA2F-4CE6-BB71-6871675F69CF}"/>
              </a:ext>
            </a:extLst>
          </p:cNvPr>
          <p:cNvSpPr txBox="1"/>
          <p:nvPr/>
        </p:nvSpPr>
        <p:spPr>
          <a:xfrm>
            <a:off x="744468" y="3616431"/>
            <a:ext cx="3979932" cy="122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96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Bold" panose="020B0804020101020102" pitchFamily="34" charset="0"/>
                <a:ea typeface="Pretendard Light" panose="02000403000000020004" pitchFamily="2" charset="-127"/>
                <a:cs typeface="DIN Pro Bold" panose="020B0804020101020102" pitchFamily="34" charset="0"/>
              </a:rPr>
              <a:t>Communication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상호 게재한 의견을 통해 문제의 원인 파악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효과적인 문제 해결 프로세스 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정의 모든 문제 해결 과정의 기록 및 이를 통한 이슈 관리 자산 확보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2EEB8AD0-0411-4320-9592-5E19B15D25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" r="458" b="1442"/>
          <a:stretch/>
        </p:blipFill>
        <p:spPr>
          <a:xfrm>
            <a:off x="5607050" y="4272931"/>
            <a:ext cx="3657600" cy="1822158"/>
          </a:xfrm>
          <a:prstGeom prst="roundRect">
            <a:avLst>
              <a:gd name="adj" fmla="val 3011"/>
            </a:avLst>
          </a:prstGeom>
          <a:ln w="19050">
            <a:solidFill>
              <a:srgbClr val="E5150F"/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2B480D53-C12E-4130-8797-65B5D53C54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6" t="11056" r="44414" b="56824"/>
          <a:stretch/>
        </p:blipFill>
        <p:spPr>
          <a:xfrm>
            <a:off x="7435850" y="2683240"/>
            <a:ext cx="1371600" cy="1075484"/>
          </a:xfrm>
          <a:prstGeom prst="roundRect">
            <a:avLst>
              <a:gd name="adj" fmla="val 3011"/>
            </a:avLst>
          </a:prstGeom>
          <a:ln w="19050">
            <a:solidFill>
              <a:srgbClr val="E5150F"/>
            </a:solidFill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그래픽 22">
            <a:extLst>
              <a:ext uri="{FF2B5EF4-FFF2-40B4-BE49-F238E27FC236}">
                <a16:creationId xmlns:a16="http://schemas.microsoft.com/office/drawing/2014/main" id="{763DEA29-844F-4DB7-8D99-B4F0B7275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445931">
            <a:off x="8755277" y="3571421"/>
            <a:ext cx="144124" cy="220429"/>
          </a:xfrm>
          <a:prstGeom prst="rect">
            <a:avLst/>
          </a:prstGeom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72685F9-B538-41D6-81CF-6A55B11F0C07}"/>
              </a:ext>
            </a:extLst>
          </p:cNvPr>
          <p:cNvSpPr/>
          <p:nvPr/>
        </p:nvSpPr>
        <p:spPr>
          <a:xfrm>
            <a:off x="8415016" y="2906334"/>
            <a:ext cx="615950" cy="143979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이슈 업로드</a:t>
            </a:r>
            <a:endParaRPr lang="ko-KR" altLang="en-US" sz="700" dirty="0">
              <a:solidFill>
                <a:schemeClr val="tx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1500BDA9-E511-4B97-A095-DBC3F33A529B}"/>
              </a:ext>
            </a:extLst>
          </p:cNvPr>
          <p:cNvSpPr/>
          <p:nvPr/>
        </p:nvSpPr>
        <p:spPr>
          <a:xfrm>
            <a:off x="6913356" y="5614925"/>
            <a:ext cx="1044987" cy="153321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댓글을 통한 이슈 논의</a:t>
            </a:r>
          </a:p>
        </p:txBody>
      </p:sp>
    </p:spTree>
    <p:extLst>
      <p:ext uri="{BB962C8B-B14F-4D97-AF65-F5344CB8AC3E}">
        <p14:creationId xmlns:p14="http://schemas.microsoft.com/office/powerpoint/2010/main" val="452313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bject 9">
            <a:extLst>
              <a:ext uri="{FF2B5EF4-FFF2-40B4-BE49-F238E27FC236}">
                <a16:creationId xmlns:a16="http://schemas.microsoft.com/office/drawing/2014/main" id="{0F818B3B-13C7-4215-8AB6-27DC4F3B3901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06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Stone </a:t>
            </a:r>
            <a:r>
              <a:rPr lang="en-US" b="1" spc="-150" dirty="0">
                <a:latin typeface="DIN Pro Bold"/>
                <a:cs typeface="DIN Pro Bold"/>
              </a:rPr>
              <a:t>Break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Programing Process</a:t>
            </a:r>
          </a:p>
        </p:txBody>
      </p:sp>
      <p:sp>
        <p:nvSpPr>
          <p:cNvPr id="59" name="object 26">
            <a:extLst>
              <a:ext uri="{FF2B5EF4-FFF2-40B4-BE49-F238E27FC236}">
                <a16:creationId xmlns:a16="http://schemas.microsoft.com/office/drawing/2014/main" id="{930305D1-9E54-48C9-A063-B906D00E961F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14E0040D-2CDE-4B10-9293-C6432D09522D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61" name="object 22">
              <a:extLst>
                <a:ext uri="{FF2B5EF4-FFF2-40B4-BE49-F238E27FC236}">
                  <a16:creationId xmlns:a16="http://schemas.microsoft.com/office/drawing/2014/main" id="{A2A0E21E-6729-4F9F-A8D3-4BF2A78310E6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62" name="object 24">
              <a:extLst>
                <a:ext uri="{FF2B5EF4-FFF2-40B4-BE49-F238E27FC236}">
                  <a16:creationId xmlns:a16="http://schemas.microsoft.com/office/drawing/2014/main" id="{4CB7C9F4-CDA5-45DB-968E-CE001D9F0DE3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E043EB2C-6A2E-4135-8D9B-39009E4D9D9C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object 19">
            <a:extLst>
              <a:ext uri="{FF2B5EF4-FFF2-40B4-BE49-F238E27FC236}">
                <a16:creationId xmlns:a16="http://schemas.microsoft.com/office/drawing/2014/main" id="{8BB9F7B6-EAD3-4EF0-9F92-1B580395EAA6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10">
            <a:extLst>
              <a:ext uri="{FF2B5EF4-FFF2-40B4-BE49-F238E27FC236}">
                <a16:creationId xmlns:a16="http://schemas.microsoft.com/office/drawing/2014/main" id="{70839996-9E60-4135-B6A8-54F430DD59D3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">
            <a:extLst>
              <a:ext uri="{FF2B5EF4-FFF2-40B4-BE49-F238E27FC236}">
                <a16:creationId xmlns:a16="http://schemas.microsoft.com/office/drawing/2014/main" id="{816FD514-1FBC-457C-9FCD-39F90AFC0DA5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Stone break</a:t>
            </a:r>
          </a:p>
        </p:txBody>
      </p:sp>
      <p:pic>
        <p:nvPicPr>
          <p:cNvPr id="106" name="그림 105">
            <a:extLst>
              <a:ext uri="{FF2B5EF4-FFF2-40B4-BE49-F238E27FC236}">
                <a16:creationId xmlns:a16="http://schemas.microsoft.com/office/drawing/2014/main" id="{541844D8-EF00-46B7-843F-FA2EF4C6D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1927" y="1530208"/>
            <a:ext cx="3077592" cy="1210352"/>
          </a:xfrm>
          <a:prstGeom prst="rect">
            <a:avLst/>
          </a:prstGeom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24845286-7E84-40D7-BDEA-D24652A00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1" y="1530208"/>
            <a:ext cx="3077592" cy="1210352"/>
          </a:xfrm>
          <a:prstGeom prst="rect">
            <a:avLst/>
          </a:prstGeom>
        </p:spPr>
      </p:pic>
      <p:pic>
        <p:nvPicPr>
          <p:cNvPr id="104" name="그림 103">
            <a:extLst>
              <a:ext uri="{FF2B5EF4-FFF2-40B4-BE49-F238E27FC236}">
                <a16:creationId xmlns:a16="http://schemas.microsoft.com/office/drawing/2014/main" id="{45DEE4D5-3C03-4DE1-ADC3-B8532F32B7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8980" y="1530208"/>
            <a:ext cx="3077592" cy="1210352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C7D13111-1971-4F32-A229-B8CA092D16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331" y="1530208"/>
            <a:ext cx="3077592" cy="1210352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18C7D71-B7CA-4A68-8083-339441BC80E9}"/>
              </a:ext>
            </a:extLst>
          </p:cNvPr>
          <p:cNvCxnSpPr>
            <a:cxnSpLocks/>
          </p:cNvCxnSpPr>
          <p:nvPr/>
        </p:nvCxnSpPr>
        <p:spPr>
          <a:xfrm>
            <a:off x="723334" y="4348658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43C2C97C-ECA8-4E17-947F-9EC1CE2AEB87}"/>
              </a:ext>
            </a:extLst>
          </p:cNvPr>
          <p:cNvSpPr txBox="1"/>
          <p:nvPr/>
        </p:nvSpPr>
        <p:spPr>
          <a:xfrm>
            <a:off x="859949" y="1965559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원인 분석 </a:t>
            </a:r>
            <a:r>
              <a:rPr kumimoji="0" lang="en-US" altLang="ko-KR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 </a:t>
            </a: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등록</a:t>
            </a:r>
          </a:p>
        </p:txBody>
      </p: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50E2E974-A40B-4EA7-913F-993C8C085C1B}"/>
              </a:ext>
            </a:extLst>
          </p:cNvPr>
          <p:cNvCxnSpPr>
            <a:cxnSpLocks/>
          </p:cNvCxnSpPr>
          <p:nvPr/>
        </p:nvCxnSpPr>
        <p:spPr>
          <a:xfrm>
            <a:off x="3591108" y="4343980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6BE61F83-A567-4E71-B842-87F02F1037BC}"/>
              </a:ext>
            </a:extLst>
          </p:cNvPr>
          <p:cNvSpPr txBox="1"/>
          <p:nvPr/>
        </p:nvSpPr>
        <p:spPr>
          <a:xfrm>
            <a:off x="3704128" y="1965559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문제 공유</a:t>
            </a:r>
          </a:p>
        </p:txBody>
      </p: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0F9B9CB7-04E2-426C-B097-A1E49E2116E9}"/>
              </a:ext>
            </a:extLst>
          </p:cNvPr>
          <p:cNvCxnSpPr>
            <a:cxnSpLocks/>
          </p:cNvCxnSpPr>
          <p:nvPr/>
        </p:nvCxnSpPr>
        <p:spPr>
          <a:xfrm>
            <a:off x="6519459" y="4343980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A9A2A430-FDA3-44C0-A913-07981B5EE6B7}"/>
              </a:ext>
            </a:extLst>
          </p:cNvPr>
          <p:cNvSpPr txBox="1"/>
          <p:nvPr/>
        </p:nvSpPr>
        <p:spPr>
          <a:xfrm>
            <a:off x="6632479" y="1965559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커뮤니케이션</a:t>
            </a:r>
          </a:p>
        </p:txBody>
      </p:sp>
      <p:cxnSp>
        <p:nvCxnSpPr>
          <p:cNvPr id="227" name="직선 연결선 226">
            <a:extLst>
              <a:ext uri="{FF2B5EF4-FFF2-40B4-BE49-F238E27FC236}">
                <a16:creationId xmlns:a16="http://schemas.microsoft.com/office/drawing/2014/main" id="{E12261D1-14D9-4911-830C-C53A7C09AA72}"/>
              </a:ext>
            </a:extLst>
          </p:cNvPr>
          <p:cNvCxnSpPr>
            <a:cxnSpLocks/>
          </p:cNvCxnSpPr>
          <p:nvPr/>
        </p:nvCxnSpPr>
        <p:spPr>
          <a:xfrm>
            <a:off x="9394055" y="4343980"/>
            <a:ext cx="219333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B914DB7B-868E-4DC4-AD1A-2DDCE247954E}"/>
              </a:ext>
            </a:extLst>
          </p:cNvPr>
          <p:cNvSpPr txBox="1"/>
          <p:nvPr/>
        </p:nvSpPr>
        <p:spPr>
          <a:xfrm>
            <a:off x="9507075" y="1965559"/>
            <a:ext cx="19672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1" hangingPunct="1">
              <a:lnSpc>
                <a:spcPts val="1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문제해결 </a:t>
            </a:r>
            <a:r>
              <a:rPr kumimoji="0" lang="en-US" altLang="ko-KR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/ </a:t>
            </a:r>
            <a:r>
              <a:rPr kumimoji="0" lang="ko-KR" altLang="en-US" sz="1500" i="0" u="none" strike="noStrike" kern="1200" cap="none" spc="-3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기록</a:t>
            </a: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7062873F-8D85-475E-9C84-B337EAD03E4E}"/>
              </a:ext>
            </a:extLst>
          </p:cNvPr>
          <p:cNvGrpSpPr/>
          <p:nvPr/>
        </p:nvGrpSpPr>
        <p:grpSpPr>
          <a:xfrm>
            <a:off x="6391254" y="2640195"/>
            <a:ext cx="2449746" cy="1410140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91" name="그림 90">
              <a:extLst>
                <a:ext uri="{FF2B5EF4-FFF2-40B4-BE49-F238E27FC236}">
                  <a16:creationId xmlns:a16="http://schemas.microsoft.com/office/drawing/2014/main" id="{0D18AFA3-12D6-420B-BD36-5F3E96FE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" b="141"/>
            <a:stretch/>
          </p:blipFill>
          <p:spPr>
            <a:xfrm>
              <a:off x="3273281" y="3138080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9BE28497-D5FE-4A0F-B4BC-3E6FF693A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pic>
        <p:nvPicPr>
          <p:cNvPr id="100" name="그래픽 99">
            <a:extLst>
              <a:ext uri="{FF2B5EF4-FFF2-40B4-BE49-F238E27FC236}">
                <a16:creationId xmlns:a16="http://schemas.microsoft.com/office/drawing/2014/main" id="{47759C8D-FEBA-4B39-8330-D01017830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00135" y="3251388"/>
            <a:ext cx="150277" cy="223138"/>
          </a:xfrm>
          <a:prstGeom prst="rect">
            <a:avLst/>
          </a:prstGeom>
        </p:spPr>
      </p:pic>
      <p:pic>
        <p:nvPicPr>
          <p:cNvPr id="101" name="그래픽 100">
            <a:extLst>
              <a:ext uri="{FF2B5EF4-FFF2-40B4-BE49-F238E27FC236}">
                <a16:creationId xmlns:a16="http://schemas.microsoft.com/office/drawing/2014/main" id="{FECF103B-1134-4A4D-A855-D04FA5296C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76295" y="3233696"/>
            <a:ext cx="150277" cy="223138"/>
          </a:xfrm>
          <a:prstGeom prst="rect">
            <a:avLst/>
          </a:prstGeom>
        </p:spPr>
      </p:pic>
      <p:pic>
        <p:nvPicPr>
          <p:cNvPr id="102" name="그래픽 101">
            <a:extLst>
              <a:ext uri="{FF2B5EF4-FFF2-40B4-BE49-F238E27FC236}">
                <a16:creationId xmlns:a16="http://schemas.microsoft.com/office/drawing/2014/main" id="{E395637B-0078-4F4A-AEFC-F21D501F05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78407" y="3233696"/>
            <a:ext cx="150277" cy="223138"/>
          </a:xfrm>
          <a:prstGeom prst="rect">
            <a:avLst/>
          </a:prstGeom>
        </p:spPr>
      </p:pic>
      <p:sp>
        <p:nvSpPr>
          <p:cNvPr id="71" name="object 19">
            <a:extLst>
              <a:ext uri="{FF2B5EF4-FFF2-40B4-BE49-F238E27FC236}">
                <a16:creationId xmlns:a16="http://schemas.microsoft.com/office/drawing/2014/main" id="{D7175A01-64CD-4FB6-9335-EBC9A567E8E1}"/>
              </a:ext>
            </a:extLst>
          </p:cNvPr>
          <p:cNvSpPr txBox="1"/>
          <p:nvPr/>
        </p:nvSpPr>
        <p:spPr>
          <a:xfrm>
            <a:off x="723334" y="4461160"/>
            <a:ext cx="2050916" cy="11435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8600">
              <a:lnSpc>
                <a:spcPts val="1800"/>
              </a:lnSpc>
              <a:buAutoNum type="arabicPeriod"/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 Analytics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드로잉 차트의 이상치 탐지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이미지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코드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동영상 등 </a:t>
            </a:r>
            <a:endParaRPr lang="en-US" altLang="ko-KR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tabLst>
                <a:tab pos="216000" algn="l"/>
              </a:tabLst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원하는 등록 타입 설정 후 해당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tabLst>
                <a:tab pos="216000" algn="l"/>
              </a:tabLst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Stone(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이슈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작성</a:t>
            </a:r>
            <a:endParaRPr lang="ko-KR" altLang="en-US" sz="80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75" name="object 19">
            <a:extLst>
              <a:ext uri="{FF2B5EF4-FFF2-40B4-BE49-F238E27FC236}">
                <a16:creationId xmlns:a16="http://schemas.microsoft.com/office/drawing/2014/main" id="{A147E4E3-88CA-44F8-997F-A328EB7DEF3A}"/>
              </a:ext>
            </a:extLst>
          </p:cNvPr>
          <p:cNvSpPr txBox="1"/>
          <p:nvPr/>
        </p:nvSpPr>
        <p:spPr>
          <a:xfrm>
            <a:off x="3591108" y="4461160"/>
            <a:ext cx="2193336" cy="68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indent="-228600">
              <a:lnSpc>
                <a:spcPts val="1800"/>
              </a:lnSpc>
              <a:buAutoNum type="arabicPeriod"/>
            </a:pP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이슈 업로드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en-US" altLang="ko-KR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StoneBreak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홈화면을  통한 실시간 이슈 체크</a:t>
            </a:r>
            <a:endParaRPr lang="ko-KR" altLang="en-US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78" name="object 19">
            <a:extLst>
              <a:ext uri="{FF2B5EF4-FFF2-40B4-BE49-F238E27FC236}">
                <a16:creationId xmlns:a16="http://schemas.microsoft.com/office/drawing/2014/main" id="{52370475-7065-43DC-9C4A-72F718BD9C10}"/>
              </a:ext>
            </a:extLst>
          </p:cNvPr>
          <p:cNvSpPr txBox="1"/>
          <p:nvPr/>
        </p:nvSpPr>
        <p:spPr>
          <a:xfrm>
            <a:off x="6519459" y="4461160"/>
            <a:ext cx="2193336" cy="680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업로드된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Stone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에 답변 달기</a:t>
            </a:r>
          </a:p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등록된 이슈에 대한 상호 의견 게재</a:t>
            </a:r>
          </a:p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댓글을 통한 분석 내용 공유</a:t>
            </a:r>
          </a:p>
        </p:txBody>
      </p:sp>
      <p:sp>
        <p:nvSpPr>
          <p:cNvPr id="79" name="object 19">
            <a:extLst>
              <a:ext uri="{FF2B5EF4-FFF2-40B4-BE49-F238E27FC236}">
                <a16:creationId xmlns:a16="http://schemas.microsoft.com/office/drawing/2014/main" id="{80341655-512C-4370-B2F1-477A0E0F77F0}"/>
              </a:ext>
            </a:extLst>
          </p:cNvPr>
          <p:cNvSpPr txBox="1"/>
          <p:nvPr/>
        </p:nvSpPr>
        <p:spPr>
          <a:xfrm>
            <a:off x="9394055" y="4461160"/>
            <a:ext cx="2193336" cy="911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문제 해결 진척도 기록</a:t>
            </a:r>
          </a:p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문제 해결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(Break)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 이슈 해결 과정 기록</a:t>
            </a:r>
          </a:p>
          <a:p>
            <a:pPr marL="228600" marR="0" lvl="0" indent="-228600" algn="l" defTabSz="914400" rtl="0"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추후 문제 해결 자산으로 활용</a:t>
            </a: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83AED18A-08CB-45D4-ADA6-161BD64042B6}"/>
              </a:ext>
            </a:extLst>
          </p:cNvPr>
          <p:cNvGrpSpPr/>
          <p:nvPr/>
        </p:nvGrpSpPr>
        <p:grpSpPr>
          <a:xfrm>
            <a:off x="595129" y="2640195"/>
            <a:ext cx="2449746" cy="1410140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98FD814D-B6E2-49A3-9EE0-190637B7C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" b="167"/>
            <a:stretch/>
          </p:blipFill>
          <p:spPr>
            <a:xfrm>
              <a:off x="3273281" y="3138080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07" name="그림 106">
              <a:extLst>
                <a:ext uri="{FF2B5EF4-FFF2-40B4-BE49-F238E27FC236}">
                  <a16:creationId xmlns:a16="http://schemas.microsoft.com/office/drawing/2014/main" id="{8DE71850-2E9B-4726-A496-57F319FFA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F775C5E9-7388-418B-950F-71149A402E70}"/>
              </a:ext>
            </a:extLst>
          </p:cNvPr>
          <p:cNvGrpSpPr/>
          <p:nvPr/>
        </p:nvGrpSpPr>
        <p:grpSpPr>
          <a:xfrm>
            <a:off x="3462903" y="2640195"/>
            <a:ext cx="2449746" cy="1410140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0C66CBE8-8C95-4E9A-9F9C-E2E1BA791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" b="121"/>
            <a:stretch/>
          </p:blipFill>
          <p:spPr>
            <a:xfrm>
              <a:off x="3273281" y="3138080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376479A2-43B4-4808-BA9B-A8CEF410D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255EFE29-4E13-419C-8320-FABA3E994F4F}"/>
              </a:ext>
            </a:extLst>
          </p:cNvPr>
          <p:cNvGrpSpPr/>
          <p:nvPr/>
        </p:nvGrpSpPr>
        <p:grpSpPr>
          <a:xfrm>
            <a:off x="9265850" y="2640195"/>
            <a:ext cx="2449746" cy="1410140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3" name="그림 112">
              <a:extLst>
                <a:ext uri="{FF2B5EF4-FFF2-40B4-BE49-F238E27FC236}">
                  <a16:creationId xmlns:a16="http://schemas.microsoft.com/office/drawing/2014/main" id="{24586014-1068-4B98-A9B6-B42112A7E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" b="243"/>
            <a:stretch/>
          </p:blipFill>
          <p:spPr>
            <a:xfrm>
              <a:off x="3273281" y="3138080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14" name="그림 113">
              <a:extLst>
                <a:ext uri="{FF2B5EF4-FFF2-40B4-BE49-F238E27FC236}">
                  <a16:creationId xmlns:a16="http://schemas.microsoft.com/office/drawing/2014/main" id="{BF6F5BF4-0CCD-492D-9CCE-AEC9D3AA8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8348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9">
            <a:extLst>
              <a:ext uri="{FF2B5EF4-FFF2-40B4-BE49-F238E27FC236}">
                <a16:creationId xmlns:a16="http://schemas.microsoft.com/office/drawing/2014/main" id="{404C2BC3-7672-490B-A225-96457973255F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06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Stone </a:t>
            </a:r>
            <a:r>
              <a:rPr lang="en-US" b="1" spc="-150" dirty="0">
                <a:latin typeface="DIN Pro Bold"/>
                <a:cs typeface="DIN Pro Bold"/>
              </a:rPr>
              <a:t>Break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  </a:t>
            </a:r>
            <a:r>
              <a:rPr lang="en-US" sz="2000" b="1" spc="-150" dirty="0">
                <a:latin typeface="DIN Pro Regular" panose="020B0504020101020102" pitchFamily="34" charset="0"/>
                <a:cs typeface="DIN Pro Regular" panose="020B0504020101020102" pitchFamily="34" charset="0"/>
              </a:rPr>
              <a:t> </a:t>
            </a:r>
            <a:r>
              <a:rPr lang="en-US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Programing Process</a:t>
            </a:r>
          </a:p>
        </p:txBody>
      </p:sp>
      <p:sp>
        <p:nvSpPr>
          <p:cNvPr id="71" name="object 26">
            <a:extLst>
              <a:ext uri="{FF2B5EF4-FFF2-40B4-BE49-F238E27FC236}">
                <a16:creationId xmlns:a16="http://schemas.microsoft.com/office/drawing/2014/main" id="{1EC4A3DB-776A-4DE8-A944-00FCEA700D71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3B599960-E15B-435E-8735-9BEC125336E8}"/>
              </a:ext>
            </a:extLst>
          </p:cNvPr>
          <p:cNvGrpSpPr/>
          <p:nvPr/>
        </p:nvGrpSpPr>
        <p:grpSpPr>
          <a:xfrm>
            <a:off x="10346533" y="725657"/>
            <a:ext cx="1137870" cy="139239"/>
            <a:chOff x="10346533" y="725657"/>
            <a:chExt cx="1137870" cy="139239"/>
          </a:xfrm>
        </p:grpSpPr>
        <p:sp>
          <p:nvSpPr>
            <p:cNvPr id="75" name="object 22">
              <a:extLst>
                <a:ext uri="{FF2B5EF4-FFF2-40B4-BE49-F238E27FC236}">
                  <a16:creationId xmlns:a16="http://schemas.microsoft.com/office/drawing/2014/main" id="{553DC941-E351-4DF4-8CC6-FE4241362A0D}"/>
                </a:ext>
              </a:extLst>
            </p:cNvPr>
            <p:cNvSpPr txBox="1"/>
            <p:nvPr/>
          </p:nvSpPr>
          <p:spPr>
            <a:xfrm>
              <a:off x="10346533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76" name="object 24">
              <a:extLst>
                <a:ext uri="{FF2B5EF4-FFF2-40B4-BE49-F238E27FC236}">
                  <a16:creationId xmlns:a16="http://schemas.microsoft.com/office/drawing/2014/main" id="{7F229A6F-642E-4909-99D3-9E6221EA5B2A}"/>
                </a:ext>
              </a:extLst>
            </p:cNvPr>
            <p:cNvSpPr txBox="1"/>
            <p:nvPr/>
          </p:nvSpPr>
          <p:spPr>
            <a:xfrm>
              <a:off x="10744200" y="725657"/>
              <a:ext cx="740203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OUR-SOLUTION</a:t>
              </a: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04D1D005-778F-4A50-89DF-EA740A2C20A0}"/>
                </a:ext>
              </a:extLst>
            </p:cNvPr>
            <p:cNvCxnSpPr>
              <a:cxnSpLocks/>
            </p:cNvCxnSpPr>
            <p:nvPr/>
          </p:nvCxnSpPr>
          <p:spPr>
            <a:xfrm>
              <a:off x="10750514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bject 19">
            <a:extLst>
              <a:ext uri="{FF2B5EF4-FFF2-40B4-BE49-F238E27FC236}">
                <a16:creationId xmlns:a16="http://schemas.microsoft.com/office/drawing/2014/main" id="{932F5354-3460-4D57-A1B7-C203EF5A0EEA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10">
            <a:extLst>
              <a:ext uri="{FF2B5EF4-FFF2-40B4-BE49-F238E27FC236}">
                <a16:creationId xmlns:a16="http://schemas.microsoft.com/office/drawing/2014/main" id="{5A15232D-36EE-4175-9F1E-DB983CE8D2C9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6">
            <a:extLst>
              <a:ext uri="{FF2B5EF4-FFF2-40B4-BE49-F238E27FC236}">
                <a16:creationId xmlns:a16="http://schemas.microsoft.com/office/drawing/2014/main" id="{905F1A5E-24C5-4758-9CD2-1B9A9D5482E3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Project As-is To-be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XMORSE Process Configuration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XMORSE Architecture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Stick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Scatter Analytics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Stone break</a:t>
            </a:r>
          </a:p>
        </p:txBody>
      </p:sp>
      <p:sp>
        <p:nvSpPr>
          <p:cNvPr id="109" name="사각형: 둥근 모서리 108">
            <a:extLst>
              <a:ext uri="{FF2B5EF4-FFF2-40B4-BE49-F238E27FC236}">
                <a16:creationId xmlns:a16="http://schemas.microsoft.com/office/drawing/2014/main" id="{DE82445B-A852-45BE-9861-5DE054A4F9C8}"/>
              </a:ext>
            </a:extLst>
          </p:cNvPr>
          <p:cNvSpPr/>
          <p:nvPr/>
        </p:nvSpPr>
        <p:spPr>
          <a:xfrm>
            <a:off x="7385554" y="3538043"/>
            <a:ext cx="2800684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8A06752A-EB9B-4389-B967-9EFD948CA35F}"/>
              </a:ext>
            </a:extLst>
          </p:cNvPr>
          <p:cNvSpPr/>
          <p:nvPr/>
        </p:nvSpPr>
        <p:spPr>
          <a:xfrm>
            <a:off x="712481" y="3542956"/>
            <a:ext cx="2576571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object 2">
            <a:extLst>
              <a:ext uri="{FF2B5EF4-FFF2-40B4-BE49-F238E27FC236}">
                <a16:creationId xmlns:a16="http://schemas.microsoft.com/office/drawing/2014/main" id="{7FBAD14B-1A38-4588-81B2-783C51FC1DB3}"/>
              </a:ext>
            </a:extLst>
          </p:cNvPr>
          <p:cNvSpPr txBox="1"/>
          <p:nvPr/>
        </p:nvSpPr>
        <p:spPr>
          <a:xfrm>
            <a:off x="715032" y="3549118"/>
            <a:ext cx="257402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 Analytics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드로잉</a:t>
            </a:r>
          </a:p>
        </p:txBody>
      </p:sp>
      <p:sp>
        <p:nvSpPr>
          <p:cNvPr id="112" name="object 2">
            <a:extLst>
              <a:ext uri="{FF2B5EF4-FFF2-40B4-BE49-F238E27FC236}">
                <a16:creationId xmlns:a16="http://schemas.microsoft.com/office/drawing/2014/main" id="{270CDDA0-845A-4E6F-B204-8002B07B5D5F}"/>
              </a:ext>
            </a:extLst>
          </p:cNvPr>
          <p:cNvSpPr txBox="1"/>
          <p:nvPr/>
        </p:nvSpPr>
        <p:spPr>
          <a:xfrm>
            <a:off x="7478489" y="3549118"/>
            <a:ext cx="2614814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메일</a:t>
            </a: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100" b="0" i="0" u="none" strike="noStrike" kern="1200" cap="none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슬랙을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통한 이슈 업로드 알람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A4AF9441-A7FF-4BA2-B823-E87EE693C1D5}"/>
              </a:ext>
            </a:extLst>
          </p:cNvPr>
          <p:cNvGrpSpPr/>
          <p:nvPr/>
        </p:nvGrpSpPr>
        <p:grpSpPr>
          <a:xfrm>
            <a:off x="712481" y="1855637"/>
            <a:ext cx="2545687" cy="1460685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15" name="그림 114">
              <a:extLst>
                <a:ext uri="{FF2B5EF4-FFF2-40B4-BE49-F238E27FC236}">
                  <a16:creationId xmlns:a16="http://schemas.microsoft.com/office/drawing/2014/main" id="{8E0598BB-EFFB-453D-B478-A28343546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" b="292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16" name="그림 115">
              <a:extLst>
                <a:ext uri="{FF2B5EF4-FFF2-40B4-BE49-F238E27FC236}">
                  <a16:creationId xmlns:a16="http://schemas.microsoft.com/office/drawing/2014/main" id="{9C875863-2A82-4DEF-8A6E-A22D09418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50EE30CA-8C59-49B1-BC84-8774AAC7EE92}"/>
              </a:ext>
            </a:extLst>
          </p:cNvPr>
          <p:cNvGrpSpPr/>
          <p:nvPr/>
        </p:nvGrpSpPr>
        <p:grpSpPr>
          <a:xfrm>
            <a:off x="3509950" y="2492650"/>
            <a:ext cx="186658" cy="186658"/>
            <a:chOff x="4080542" y="2196297"/>
            <a:chExt cx="304800" cy="304800"/>
          </a:xfrm>
        </p:grpSpPr>
        <p:pic>
          <p:nvPicPr>
            <p:cNvPr id="142" name="그래픽 141">
              <a:extLst>
                <a:ext uri="{FF2B5EF4-FFF2-40B4-BE49-F238E27FC236}">
                  <a16:creationId xmlns:a16="http://schemas.microsoft.com/office/drawing/2014/main" id="{D7860B68-3AD6-4C41-867F-F517A100F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143" name="그래픽 142">
              <a:extLst>
                <a:ext uri="{FF2B5EF4-FFF2-40B4-BE49-F238E27FC236}">
                  <a16:creationId xmlns:a16="http://schemas.microsoft.com/office/drawing/2014/main" id="{126B1D35-7CB3-4AC4-937E-F2EA62AC0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13AD54F5-CC5A-4B6A-BEB5-EC48B0CFC02F}"/>
              </a:ext>
            </a:extLst>
          </p:cNvPr>
          <p:cNvGrpSpPr/>
          <p:nvPr/>
        </p:nvGrpSpPr>
        <p:grpSpPr>
          <a:xfrm>
            <a:off x="6949904" y="2492650"/>
            <a:ext cx="186658" cy="186658"/>
            <a:chOff x="4080542" y="2196297"/>
            <a:chExt cx="304800" cy="304800"/>
          </a:xfrm>
        </p:grpSpPr>
        <p:pic>
          <p:nvPicPr>
            <p:cNvPr id="145" name="그래픽 144">
              <a:extLst>
                <a:ext uri="{FF2B5EF4-FFF2-40B4-BE49-F238E27FC236}">
                  <a16:creationId xmlns:a16="http://schemas.microsoft.com/office/drawing/2014/main" id="{CAAE961B-6AE5-404D-A05F-4B42709DB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146" name="그래픽 145">
              <a:extLst>
                <a:ext uri="{FF2B5EF4-FFF2-40B4-BE49-F238E27FC236}">
                  <a16:creationId xmlns:a16="http://schemas.microsoft.com/office/drawing/2014/main" id="{54A08863-E96D-41BB-9E0C-E2AD10603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D50C6F92-22BC-47ED-A8E0-C6EA104C6D17}"/>
              </a:ext>
            </a:extLst>
          </p:cNvPr>
          <p:cNvGrpSpPr/>
          <p:nvPr/>
        </p:nvGrpSpPr>
        <p:grpSpPr>
          <a:xfrm>
            <a:off x="10436401" y="2492650"/>
            <a:ext cx="186658" cy="186658"/>
            <a:chOff x="4080542" y="2196297"/>
            <a:chExt cx="304800" cy="304800"/>
          </a:xfrm>
        </p:grpSpPr>
        <p:pic>
          <p:nvPicPr>
            <p:cNvPr id="148" name="그래픽 147">
              <a:extLst>
                <a:ext uri="{FF2B5EF4-FFF2-40B4-BE49-F238E27FC236}">
                  <a16:creationId xmlns:a16="http://schemas.microsoft.com/office/drawing/2014/main" id="{08DD396C-3E81-4EA4-ADD4-7686095D5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149" name="그래픽 148">
              <a:extLst>
                <a:ext uri="{FF2B5EF4-FFF2-40B4-BE49-F238E27FC236}">
                  <a16:creationId xmlns:a16="http://schemas.microsoft.com/office/drawing/2014/main" id="{2AB0985B-FAC4-4C1C-BE20-8BE6A13EC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sp>
        <p:nvSpPr>
          <p:cNvPr id="156" name="사각형: 둥근 모서리 155">
            <a:extLst>
              <a:ext uri="{FF2B5EF4-FFF2-40B4-BE49-F238E27FC236}">
                <a16:creationId xmlns:a16="http://schemas.microsoft.com/office/drawing/2014/main" id="{2642E062-EE2A-484F-9B75-0C3B2EDDA1BE}"/>
              </a:ext>
            </a:extLst>
          </p:cNvPr>
          <p:cNvSpPr/>
          <p:nvPr/>
        </p:nvSpPr>
        <p:spPr>
          <a:xfrm>
            <a:off x="3897438" y="3542956"/>
            <a:ext cx="2818727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object 2">
            <a:extLst>
              <a:ext uri="{FF2B5EF4-FFF2-40B4-BE49-F238E27FC236}">
                <a16:creationId xmlns:a16="http://schemas.microsoft.com/office/drawing/2014/main" id="{1E908095-F603-43C0-9D12-D31D5E68C859}"/>
              </a:ext>
            </a:extLst>
          </p:cNvPr>
          <p:cNvSpPr txBox="1"/>
          <p:nvPr/>
        </p:nvSpPr>
        <p:spPr>
          <a:xfrm>
            <a:off x="4258956" y="3549118"/>
            <a:ext cx="209569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StoneBreak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에 차트 공유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4AF361E-8470-401B-B5C8-CA43CDD205B0}"/>
              </a:ext>
            </a:extLst>
          </p:cNvPr>
          <p:cNvGrpSpPr/>
          <p:nvPr/>
        </p:nvGrpSpPr>
        <p:grpSpPr>
          <a:xfrm>
            <a:off x="3897438" y="1624155"/>
            <a:ext cx="2818727" cy="1746879"/>
            <a:chOff x="3897438" y="1645913"/>
            <a:chExt cx="2818727" cy="1746879"/>
          </a:xfrm>
        </p:grpSpPr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3BE68785-EA99-49FC-B2D5-D8881A82304C}"/>
                </a:ext>
              </a:extLst>
            </p:cNvPr>
            <p:cNvGrpSpPr/>
            <p:nvPr/>
          </p:nvGrpSpPr>
          <p:grpSpPr>
            <a:xfrm>
              <a:off x="3897438" y="1645913"/>
              <a:ext cx="2167436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172" name="그림 171">
                <a:extLst>
                  <a:ext uri="{FF2B5EF4-FFF2-40B4-BE49-F238E27FC236}">
                    <a16:creationId xmlns:a16="http://schemas.microsoft.com/office/drawing/2014/main" id="{ABC5C494-4DDD-449B-AA8E-47007D093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7" b="417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173" name="그림 172">
                <a:extLst>
                  <a:ext uri="{FF2B5EF4-FFF2-40B4-BE49-F238E27FC236}">
                    <a16:creationId xmlns:a16="http://schemas.microsoft.com/office/drawing/2014/main" id="{954494EB-2591-4EE2-9825-3772909821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40DF87F4-B4A2-40E5-9054-F10495F922AE}"/>
                </a:ext>
              </a:extLst>
            </p:cNvPr>
            <p:cNvGrpSpPr/>
            <p:nvPr/>
          </p:nvGrpSpPr>
          <p:grpSpPr>
            <a:xfrm>
              <a:off x="4548729" y="2149143"/>
              <a:ext cx="2167436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170" name="그림 169">
                <a:extLst>
                  <a:ext uri="{FF2B5EF4-FFF2-40B4-BE49-F238E27FC236}">
                    <a16:creationId xmlns:a16="http://schemas.microsoft.com/office/drawing/2014/main" id="{86B05DED-B4AD-4342-B3FA-EE67E09AF9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94" b="394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171" name="그림 170">
                <a:extLst>
                  <a:ext uri="{FF2B5EF4-FFF2-40B4-BE49-F238E27FC236}">
                    <a16:creationId xmlns:a16="http://schemas.microsoft.com/office/drawing/2014/main" id="{137FA385-AA88-49BD-9DB2-BD5B817B37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7594F93-BD3E-4D28-BCC8-6B48D0087C93}"/>
              </a:ext>
            </a:extLst>
          </p:cNvPr>
          <p:cNvGrpSpPr/>
          <p:nvPr/>
        </p:nvGrpSpPr>
        <p:grpSpPr>
          <a:xfrm>
            <a:off x="7385554" y="1624155"/>
            <a:ext cx="2800684" cy="1746879"/>
            <a:chOff x="7385554" y="1645913"/>
            <a:chExt cx="2800684" cy="1746879"/>
          </a:xfrm>
        </p:grpSpPr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8AB75D21-DCA4-4688-A429-48C9963D803C}"/>
                </a:ext>
              </a:extLst>
            </p:cNvPr>
            <p:cNvGrpSpPr/>
            <p:nvPr/>
          </p:nvGrpSpPr>
          <p:grpSpPr>
            <a:xfrm>
              <a:off x="7385554" y="1645913"/>
              <a:ext cx="2167437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179" name="그림 178">
                <a:extLst>
                  <a:ext uri="{FF2B5EF4-FFF2-40B4-BE49-F238E27FC236}">
                    <a16:creationId xmlns:a16="http://schemas.microsoft.com/office/drawing/2014/main" id="{397A43DF-4B2C-4E59-BE5A-939E652B4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0" b="540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180" name="그림 179">
                <a:extLst>
                  <a:ext uri="{FF2B5EF4-FFF2-40B4-BE49-F238E27FC236}">
                    <a16:creationId xmlns:a16="http://schemas.microsoft.com/office/drawing/2014/main" id="{AC797857-6F62-4532-95BA-CAB0A60808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4AFBF5B9-F062-4EE1-861B-AFD31A349EA0}"/>
                </a:ext>
              </a:extLst>
            </p:cNvPr>
            <p:cNvGrpSpPr/>
            <p:nvPr/>
          </p:nvGrpSpPr>
          <p:grpSpPr>
            <a:xfrm>
              <a:off x="8018801" y="2149143"/>
              <a:ext cx="2167437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177" name="그림 176">
                <a:extLst>
                  <a:ext uri="{FF2B5EF4-FFF2-40B4-BE49-F238E27FC236}">
                    <a16:creationId xmlns:a16="http://schemas.microsoft.com/office/drawing/2014/main" id="{39E8C8F0-A05A-4BDA-B99B-7D5E24A68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8" b="318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178" name="그림 177">
                <a:extLst>
                  <a:ext uri="{FF2B5EF4-FFF2-40B4-BE49-F238E27FC236}">
                    <a16:creationId xmlns:a16="http://schemas.microsoft.com/office/drawing/2014/main" id="{C8E9FBBB-930D-40EF-B595-571DF43EFC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sp>
        <p:nvSpPr>
          <p:cNvPr id="192" name="사각형: 둥근 모서리 191">
            <a:extLst>
              <a:ext uri="{FF2B5EF4-FFF2-40B4-BE49-F238E27FC236}">
                <a16:creationId xmlns:a16="http://schemas.microsoft.com/office/drawing/2014/main" id="{875D39AE-1B59-40C7-A9BC-BAD297D2D345}"/>
              </a:ext>
            </a:extLst>
          </p:cNvPr>
          <p:cNvSpPr/>
          <p:nvPr/>
        </p:nvSpPr>
        <p:spPr>
          <a:xfrm>
            <a:off x="1998580" y="5908974"/>
            <a:ext cx="2788847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object 2">
            <a:extLst>
              <a:ext uri="{FF2B5EF4-FFF2-40B4-BE49-F238E27FC236}">
                <a16:creationId xmlns:a16="http://schemas.microsoft.com/office/drawing/2014/main" id="{72D650F9-B594-4F8A-B829-F2EFD0E00F86}"/>
              </a:ext>
            </a:extLst>
          </p:cNvPr>
          <p:cNvSpPr txBox="1"/>
          <p:nvPr/>
        </p:nvSpPr>
        <p:spPr>
          <a:xfrm>
            <a:off x="2105993" y="5915136"/>
            <a:ext cx="257402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이슈 업로드 및 댓글을 통한 커뮤니케이션</a:t>
            </a:r>
          </a:p>
        </p:txBody>
      </p:sp>
      <p:grpSp>
        <p:nvGrpSpPr>
          <p:cNvPr id="198" name="그룹 197">
            <a:extLst>
              <a:ext uri="{FF2B5EF4-FFF2-40B4-BE49-F238E27FC236}">
                <a16:creationId xmlns:a16="http://schemas.microsoft.com/office/drawing/2014/main" id="{CBD2C5C4-A696-4836-A81C-283E27892411}"/>
              </a:ext>
            </a:extLst>
          </p:cNvPr>
          <p:cNvGrpSpPr/>
          <p:nvPr/>
        </p:nvGrpSpPr>
        <p:grpSpPr>
          <a:xfrm>
            <a:off x="5031065" y="4858668"/>
            <a:ext cx="186658" cy="186658"/>
            <a:chOff x="4080542" y="2196297"/>
            <a:chExt cx="304800" cy="304800"/>
          </a:xfrm>
        </p:grpSpPr>
        <p:pic>
          <p:nvPicPr>
            <p:cNvPr id="199" name="그래픽 198">
              <a:extLst>
                <a:ext uri="{FF2B5EF4-FFF2-40B4-BE49-F238E27FC236}">
                  <a16:creationId xmlns:a16="http://schemas.microsoft.com/office/drawing/2014/main" id="{A2894F23-F775-460E-8DF1-EF32133E6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200" name="그래픽 199">
              <a:extLst>
                <a:ext uri="{FF2B5EF4-FFF2-40B4-BE49-F238E27FC236}">
                  <a16:creationId xmlns:a16="http://schemas.microsoft.com/office/drawing/2014/main" id="{9B155196-506E-4059-905D-ECFBC0905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grpSp>
        <p:nvGrpSpPr>
          <p:cNvPr id="201" name="그룹 200">
            <a:extLst>
              <a:ext uri="{FF2B5EF4-FFF2-40B4-BE49-F238E27FC236}">
                <a16:creationId xmlns:a16="http://schemas.microsoft.com/office/drawing/2014/main" id="{469E97D5-0752-4C5F-99EF-1C822C2E6764}"/>
              </a:ext>
            </a:extLst>
          </p:cNvPr>
          <p:cNvGrpSpPr/>
          <p:nvPr/>
        </p:nvGrpSpPr>
        <p:grpSpPr>
          <a:xfrm>
            <a:off x="7285280" y="4858668"/>
            <a:ext cx="186658" cy="186658"/>
            <a:chOff x="4080542" y="2196297"/>
            <a:chExt cx="304800" cy="304800"/>
          </a:xfrm>
        </p:grpSpPr>
        <p:pic>
          <p:nvPicPr>
            <p:cNvPr id="202" name="그래픽 201">
              <a:extLst>
                <a:ext uri="{FF2B5EF4-FFF2-40B4-BE49-F238E27FC236}">
                  <a16:creationId xmlns:a16="http://schemas.microsoft.com/office/drawing/2014/main" id="{041B2A6E-87C5-408D-90D4-EB6CED7E4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203" name="그래픽 202">
              <a:extLst>
                <a:ext uri="{FF2B5EF4-FFF2-40B4-BE49-F238E27FC236}">
                  <a16:creationId xmlns:a16="http://schemas.microsoft.com/office/drawing/2014/main" id="{DEDD8371-543E-4DFA-BBC6-D085AAD6C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sp>
        <p:nvSpPr>
          <p:cNvPr id="207" name="사각형: 둥근 모서리 206">
            <a:extLst>
              <a:ext uri="{FF2B5EF4-FFF2-40B4-BE49-F238E27FC236}">
                <a16:creationId xmlns:a16="http://schemas.microsoft.com/office/drawing/2014/main" id="{CCC667FC-D8EA-4FBE-834C-3A937C167809}"/>
              </a:ext>
            </a:extLst>
          </p:cNvPr>
          <p:cNvSpPr/>
          <p:nvPr/>
        </p:nvSpPr>
        <p:spPr>
          <a:xfrm>
            <a:off x="5486400" y="5908974"/>
            <a:ext cx="2818727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object 2">
            <a:extLst>
              <a:ext uri="{FF2B5EF4-FFF2-40B4-BE49-F238E27FC236}">
                <a16:creationId xmlns:a16="http://schemas.microsoft.com/office/drawing/2014/main" id="{2FA83391-4CA6-47DB-8F30-B7B20A61CA01}"/>
              </a:ext>
            </a:extLst>
          </p:cNvPr>
          <p:cNvSpPr txBox="1"/>
          <p:nvPr/>
        </p:nvSpPr>
        <p:spPr>
          <a:xfrm>
            <a:off x="5847918" y="5915136"/>
            <a:ext cx="209569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댓글을 통한 차트 분석 결과 공유</a:t>
            </a:r>
          </a:p>
        </p:txBody>
      </p: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0A4C58AC-E07A-45D6-B441-D72795A7F774}"/>
              </a:ext>
            </a:extLst>
          </p:cNvPr>
          <p:cNvGrpSpPr/>
          <p:nvPr/>
        </p:nvGrpSpPr>
        <p:grpSpPr>
          <a:xfrm>
            <a:off x="5486400" y="3990173"/>
            <a:ext cx="2818727" cy="1746879"/>
            <a:chOff x="3897438" y="1645913"/>
            <a:chExt cx="2818727" cy="1746879"/>
          </a:xfrm>
        </p:grpSpPr>
        <p:grpSp>
          <p:nvGrpSpPr>
            <p:cNvPr id="210" name="그룹 209">
              <a:extLst>
                <a:ext uri="{FF2B5EF4-FFF2-40B4-BE49-F238E27FC236}">
                  <a16:creationId xmlns:a16="http://schemas.microsoft.com/office/drawing/2014/main" id="{17535D69-CCFE-47B2-83CE-101B4AE8D8D4}"/>
                </a:ext>
              </a:extLst>
            </p:cNvPr>
            <p:cNvGrpSpPr/>
            <p:nvPr/>
          </p:nvGrpSpPr>
          <p:grpSpPr>
            <a:xfrm>
              <a:off x="3897438" y="1645913"/>
              <a:ext cx="2167436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214" name="그림 213">
                <a:extLst>
                  <a:ext uri="{FF2B5EF4-FFF2-40B4-BE49-F238E27FC236}">
                    <a16:creationId xmlns:a16="http://schemas.microsoft.com/office/drawing/2014/main" id="{5267D4FA-2B31-427C-B5D4-33D33D492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7" b="417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215" name="그림 214">
                <a:extLst>
                  <a:ext uri="{FF2B5EF4-FFF2-40B4-BE49-F238E27FC236}">
                    <a16:creationId xmlns:a16="http://schemas.microsoft.com/office/drawing/2014/main" id="{46922B18-F96E-45D6-9719-4C137790B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211" name="그룹 210">
              <a:extLst>
                <a:ext uri="{FF2B5EF4-FFF2-40B4-BE49-F238E27FC236}">
                  <a16:creationId xmlns:a16="http://schemas.microsoft.com/office/drawing/2014/main" id="{0989F655-1B55-4B68-99F7-253175E5F46C}"/>
                </a:ext>
              </a:extLst>
            </p:cNvPr>
            <p:cNvGrpSpPr/>
            <p:nvPr/>
          </p:nvGrpSpPr>
          <p:grpSpPr>
            <a:xfrm>
              <a:off x="4548729" y="2149143"/>
              <a:ext cx="2167436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212" name="그림 211">
                <a:extLst>
                  <a:ext uri="{FF2B5EF4-FFF2-40B4-BE49-F238E27FC236}">
                    <a16:creationId xmlns:a16="http://schemas.microsoft.com/office/drawing/2014/main" id="{D3CF04CF-0AD8-4CEE-AD3B-A3BA8CC8EB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67" b="467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213" name="그림 212">
                <a:extLst>
                  <a:ext uri="{FF2B5EF4-FFF2-40B4-BE49-F238E27FC236}">
                    <a16:creationId xmlns:a16="http://schemas.microsoft.com/office/drawing/2014/main" id="{203BADE3-59B0-4219-AEB5-B1F62E8100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9C358236-7EC0-43B9-B625-BE051E2F824F}"/>
              </a:ext>
            </a:extLst>
          </p:cNvPr>
          <p:cNvGrpSpPr/>
          <p:nvPr/>
        </p:nvGrpSpPr>
        <p:grpSpPr>
          <a:xfrm>
            <a:off x="1986743" y="3990173"/>
            <a:ext cx="2800684" cy="1746879"/>
            <a:chOff x="7385554" y="1645913"/>
            <a:chExt cx="2800684" cy="1746879"/>
          </a:xfrm>
        </p:grpSpPr>
        <p:grpSp>
          <p:nvGrpSpPr>
            <p:cNvPr id="217" name="그룹 216">
              <a:extLst>
                <a:ext uri="{FF2B5EF4-FFF2-40B4-BE49-F238E27FC236}">
                  <a16:creationId xmlns:a16="http://schemas.microsoft.com/office/drawing/2014/main" id="{73128821-7EE0-46FE-9AB0-345F0F8C53EA}"/>
                </a:ext>
              </a:extLst>
            </p:cNvPr>
            <p:cNvGrpSpPr/>
            <p:nvPr/>
          </p:nvGrpSpPr>
          <p:grpSpPr>
            <a:xfrm>
              <a:off x="7385554" y="1645913"/>
              <a:ext cx="2167437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221" name="그림 220">
                <a:extLst>
                  <a:ext uri="{FF2B5EF4-FFF2-40B4-BE49-F238E27FC236}">
                    <a16:creationId xmlns:a16="http://schemas.microsoft.com/office/drawing/2014/main" id="{B4D0A5B1-83E8-41CE-9DFE-C981B73CF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8" b="368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222" name="그림 221">
                <a:extLst>
                  <a:ext uri="{FF2B5EF4-FFF2-40B4-BE49-F238E27FC236}">
                    <a16:creationId xmlns:a16="http://schemas.microsoft.com/office/drawing/2014/main" id="{B17E8F31-2B5B-4EA6-BEE6-2C0FF6C7F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  <p:grpSp>
          <p:nvGrpSpPr>
            <p:cNvPr id="218" name="그룹 217">
              <a:extLst>
                <a:ext uri="{FF2B5EF4-FFF2-40B4-BE49-F238E27FC236}">
                  <a16:creationId xmlns:a16="http://schemas.microsoft.com/office/drawing/2014/main" id="{6DEBE121-6F73-4C50-B4C9-901D51718414}"/>
                </a:ext>
              </a:extLst>
            </p:cNvPr>
            <p:cNvGrpSpPr/>
            <p:nvPr/>
          </p:nvGrpSpPr>
          <p:grpSpPr>
            <a:xfrm>
              <a:off x="8018801" y="2149143"/>
              <a:ext cx="2167437" cy="1243649"/>
              <a:chOff x="3270878" y="2989417"/>
              <a:chExt cx="2584816" cy="1483138"/>
            </a:xfrm>
            <a:effectLst>
              <a:outerShdw blurRad="25400" dist="25400" dir="2700000" algn="tl" rotWithShape="0">
                <a:prstClr val="black">
                  <a:alpha val="20000"/>
                </a:prstClr>
              </a:outerShdw>
            </a:effectLst>
          </p:grpSpPr>
          <p:pic>
            <p:nvPicPr>
              <p:cNvPr id="219" name="그림 218">
                <a:extLst>
                  <a:ext uri="{FF2B5EF4-FFF2-40B4-BE49-F238E27FC236}">
                    <a16:creationId xmlns:a16="http://schemas.microsoft.com/office/drawing/2014/main" id="{9E494E77-B40D-4C87-9917-0EB5542DA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5" b="495"/>
              <a:stretch/>
            </p:blipFill>
            <p:spPr>
              <a:xfrm>
                <a:off x="3273281" y="3138078"/>
                <a:ext cx="2582413" cy="1334477"/>
              </a:xfrm>
              <a:prstGeom prst="round2SameRect">
                <a:avLst>
                  <a:gd name="adj1" fmla="val 0"/>
                  <a:gd name="adj2" fmla="val 2090"/>
                </a:avLst>
              </a:prstGeom>
            </p:spPr>
          </p:pic>
          <p:pic>
            <p:nvPicPr>
              <p:cNvPr id="220" name="그림 219">
                <a:extLst>
                  <a:ext uri="{FF2B5EF4-FFF2-40B4-BE49-F238E27FC236}">
                    <a16:creationId xmlns:a16="http://schemas.microsoft.com/office/drawing/2014/main" id="{BF729A9E-7054-4335-93E7-13D7364F3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270878" y="2989417"/>
                <a:ext cx="2584816" cy="157259"/>
              </a:xfrm>
              <a:prstGeom prst="rect">
                <a:avLst/>
              </a:prstGeom>
            </p:spPr>
          </p:pic>
        </p:grpSp>
      </p:grpSp>
      <p:sp>
        <p:nvSpPr>
          <p:cNvPr id="223" name="사각형: 둥근 모서리 222">
            <a:extLst>
              <a:ext uri="{FF2B5EF4-FFF2-40B4-BE49-F238E27FC236}">
                <a16:creationId xmlns:a16="http://schemas.microsoft.com/office/drawing/2014/main" id="{1383DE8B-204D-495B-A410-89F3F3F78937}"/>
              </a:ext>
            </a:extLst>
          </p:cNvPr>
          <p:cNvSpPr/>
          <p:nvPr/>
        </p:nvSpPr>
        <p:spPr>
          <a:xfrm>
            <a:off x="9021738" y="5908974"/>
            <a:ext cx="2576571" cy="2554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4" name="object 2">
            <a:extLst>
              <a:ext uri="{FF2B5EF4-FFF2-40B4-BE49-F238E27FC236}">
                <a16:creationId xmlns:a16="http://schemas.microsoft.com/office/drawing/2014/main" id="{6FE55942-9285-4AB4-AF6C-6A361780C779}"/>
              </a:ext>
            </a:extLst>
          </p:cNvPr>
          <p:cNvSpPr txBox="1"/>
          <p:nvPr/>
        </p:nvSpPr>
        <p:spPr>
          <a:xfrm>
            <a:off x="9024289" y="5915136"/>
            <a:ext cx="2574020" cy="2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문제 해결</a:t>
            </a: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(Stone </a:t>
            </a:r>
            <a:r>
              <a:rPr kumimoji="0" lang="ko-KR" altLang="en-US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완료</a:t>
            </a:r>
            <a:r>
              <a:rPr kumimoji="0" lang="en-US" altLang="ko-KR" sz="1100" b="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</a:p>
        </p:txBody>
      </p: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B8C7B2FE-D2DC-467D-8305-EAEE768CC834}"/>
              </a:ext>
            </a:extLst>
          </p:cNvPr>
          <p:cNvGrpSpPr/>
          <p:nvPr/>
        </p:nvGrpSpPr>
        <p:grpSpPr>
          <a:xfrm>
            <a:off x="9021738" y="4133270"/>
            <a:ext cx="2545687" cy="1460685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26" name="그림 225">
              <a:extLst>
                <a:ext uri="{FF2B5EF4-FFF2-40B4-BE49-F238E27FC236}">
                  <a16:creationId xmlns:a16="http://schemas.microsoft.com/office/drawing/2014/main" id="{6A32B18A-CDC5-440B-A7F1-D48B314E9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1" b="441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227" name="그림 226">
              <a:extLst>
                <a:ext uri="{FF2B5EF4-FFF2-40B4-BE49-F238E27FC236}">
                  <a16:creationId xmlns:a16="http://schemas.microsoft.com/office/drawing/2014/main" id="{801CBAC1-3BD3-4706-B6A0-536DD6F1F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228" name="그룹 227">
            <a:extLst>
              <a:ext uri="{FF2B5EF4-FFF2-40B4-BE49-F238E27FC236}">
                <a16:creationId xmlns:a16="http://schemas.microsoft.com/office/drawing/2014/main" id="{9B39C8FE-4F13-4A95-9B6B-4B4FEBEE19D2}"/>
              </a:ext>
            </a:extLst>
          </p:cNvPr>
          <p:cNvGrpSpPr/>
          <p:nvPr/>
        </p:nvGrpSpPr>
        <p:grpSpPr>
          <a:xfrm>
            <a:off x="8571287" y="4858668"/>
            <a:ext cx="186658" cy="186658"/>
            <a:chOff x="4080542" y="2196297"/>
            <a:chExt cx="304800" cy="304800"/>
          </a:xfrm>
        </p:grpSpPr>
        <p:pic>
          <p:nvPicPr>
            <p:cNvPr id="229" name="그래픽 228">
              <a:extLst>
                <a:ext uri="{FF2B5EF4-FFF2-40B4-BE49-F238E27FC236}">
                  <a16:creationId xmlns:a16="http://schemas.microsoft.com/office/drawing/2014/main" id="{C88603F4-F423-4319-9A1A-C8E75A8D0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80542" y="2196297"/>
              <a:ext cx="304800" cy="304800"/>
            </a:xfrm>
            <a:prstGeom prst="rect">
              <a:avLst/>
            </a:prstGeom>
          </p:spPr>
        </p:pic>
        <p:pic>
          <p:nvPicPr>
            <p:cNvPr id="230" name="그래픽 229">
              <a:extLst>
                <a:ext uri="{FF2B5EF4-FFF2-40B4-BE49-F238E27FC236}">
                  <a16:creationId xmlns:a16="http://schemas.microsoft.com/office/drawing/2014/main" id="{95CB27EF-CE28-4A10-A605-B839A3FF9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1000" y="2260683"/>
              <a:ext cx="116798" cy="173427"/>
            </a:xfrm>
            <a:prstGeom prst="rect">
              <a:avLst/>
            </a:prstGeom>
          </p:spPr>
        </p:pic>
      </p:grp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7328B4E-BF70-46E3-9FB9-3CA93EEB13F2}"/>
              </a:ext>
            </a:extLst>
          </p:cNvPr>
          <p:cNvSpPr/>
          <p:nvPr/>
        </p:nvSpPr>
        <p:spPr>
          <a:xfrm>
            <a:off x="5646464" y="2922737"/>
            <a:ext cx="982453" cy="153321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차트 선택 및 이슈 작성</a:t>
            </a: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32DB24C1-8EAF-4CC5-A128-1B2A552F4990}"/>
              </a:ext>
            </a:extLst>
          </p:cNvPr>
          <p:cNvSpPr/>
          <p:nvPr/>
        </p:nvSpPr>
        <p:spPr>
          <a:xfrm>
            <a:off x="9021738" y="2861314"/>
            <a:ext cx="1327027" cy="153321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이슈 등록 시 메일</a:t>
            </a:r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700" dirty="0" err="1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슬랙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알람 전송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4E27FBCE-C7DE-4B7F-86AD-471F479F9FBC}"/>
              </a:ext>
            </a:extLst>
          </p:cNvPr>
          <p:cNvSpPr/>
          <p:nvPr/>
        </p:nvSpPr>
        <p:spPr>
          <a:xfrm>
            <a:off x="5788413" y="4922899"/>
            <a:ext cx="1555777" cy="161887"/>
          </a:xfrm>
          <a:prstGeom prst="roundRect">
            <a:avLst>
              <a:gd name="adj" fmla="val 50000"/>
            </a:avLst>
          </a:prstGeom>
          <a:solidFill>
            <a:srgbClr val="FCE5E4"/>
          </a:solidFill>
          <a:ln w="9525">
            <a:solidFill>
              <a:srgbClr val="E5150F">
                <a:alpha val="20000"/>
              </a:srgbClr>
            </a:solidFill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차트</a:t>
            </a:r>
            <a:r>
              <a:rPr lang="en-US" altLang="ko-KR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7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영상 등을 활용한 분석 결과 공유</a:t>
            </a:r>
          </a:p>
        </p:txBody>
      </p:sp>
    </p:spTree>
    <p:extLst>
      <p:ext uri="{BB962C8B-B14F-4D97-AF65-F5344CB8AC3E}">
        <p14:creationId xmlns:p14="http://schemas.microsoft.com/office/powerpoint/2010/main" val="878360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5E6D89-4DAC-42F9-A48A-B5E4B02F5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ject 23">
            <a:extLst>
              <a:ext uri="{FF2B5EF4-FFF2-40B4-BE49-F238E27FC236}">
                <a16:creationId xmlns:a16="http://schemas.microsoft.com/office/drawing/2014/main" id="{AB298383-5DCD-41E5-A541-E264D2438F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299" y="1325999"/>
            <a:ext cx="108902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0</a:t>
            </a:r>
            <a:r>
              <a:rPr lang="en-US"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3</a:t>
            </a:r>
            <a:endParaRPr sz="8000" dirty="0">
              <a:latin typeface="DIN Pro Bold"/>
              <a:cs typeface="DIN Pro Bold"/>
            </a:endParaRPr>
          </a:p>
        </p:txBody>
      </p:sp>
      <p:sp>
        <p:nvSpPr>
          <p:cNvPr id="9" name="object 25">
            <a:extLst>
              <a:ext uri="{FF2B5EF4-FFF2-40B4-BE49-F238E27FC236}">
                <a16:creationId xmlns:a16="http://schemas.microsoft.com/office/drawing/2014/main" id="{742C2CF5-F692-4A88-919B-2F3ED1472CD2}"/>
              </a:ext>
            </a:extLst>
          </p:cNvPr>
          <p:cNvSpPr txBox="1"/>
          <p:nvPr/>
        </p:nvSpPr>
        <p:spPr>
          <a:xfrm>
            <a:off x="3440328" y="4503760"/>
            <a:ext cx="4027271" cy="100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GPTX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Manual Guide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Search Agent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Chart</a:t>
            </a: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Analysis</a:t>
            </a:r>
          </a:p>
        </p:txBody>
      </p:sp>
      <p:sp>
        <p:nvSpPr>
          <p:cNvPr id="10" name="object 2501">
            <a:extLst>
              <a:ext uri="{FF2B5EF4-FFF2-40B4-BE49-F238E27FC236}">
                <a16:creationId xmlns:a16="http://schemas.microsoft.com/office/drawing/2014/main" id="{710823B8-AEFE-43E2-9F13-F8AAB2F30E54}"/>
              </a:ext>
            </a:extLst>
          </p:cNvPr>
          <p:cNvSpPr txBox="1"/>
          <p:nvPr/>
        </p:nvSpPr>
        <p:spPr>
          <a:xfrm>
            <a:off x="3440329" y="3657600"/>
            <a:ext cx="5322671" cy="4662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GPT X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복잡한 데이터 분석을 서포트하고 </a:t>
            </a:r>
            <a:b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</a:b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자동화된 데이터 시각화를 지원하는 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XMORSE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의 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GPT Agent</a:t>
            </a: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입니다</a:t>
            </a:r>
            <a:r>
              <a:rPr lang="en-US" altLang="ko-KR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</p:txBody>
      </p:sp>
      <p:sp>
        <p:nvSpPr>
          <p:cNvPr id="8" name="object 22">
            <a:extLst>
              <a:ext uri="{FF2B5EF4-FFF2-40B4-BE49-F238E27FC236}">
                <a16:creationId xmlns:a16="http://schemas.microsoft.com/office/drawing/2014/main" id="{9069C9F4-3737-40A7-8C5C-01196B46159C}"/>
              </a:ext>
            </a:extLst>
          </p:cNvPr>
          <p:cNvSpPr txBox="1"/>
          <p:nvPr/>
        </p:nvSpPr>
        <p:spPr>
          <a:xfrm>
            <a:off x="3387794" y="1344287"/>
            <a:ext cx="227393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b="1" spc="-200" dirty="0">
                <a:solidFill>
                  <a:srgbClr val="FFFFFF"/>
                </a:solidFill>
                <a:latin typeface="DIN Pro Bold"/>
                <a:cs typeface="DIN Pro Bold"/>
              </a:rPr>
              <a:t>GPT</a:t>
            </a:r>
            <a:r>
              <a:rPr sz="7000" b="1" spc="-580" dirty="0">
                <a:solidFill>
                  <a:srgbClr val="FFFFFF"/>
                </a:solidFill>
                <a:latin typeface="DIN Pro Bold"/>
                <a:cs typeface="DIN Pro Bold"/>
              </a:rPr>
              <a:t> </a:t>
            </a:r>
            <a:r>
              <a:rPr sz="7000" b="1" dirty="0">
                <a:solidFill>
                  <a:srgbClr val="FFFFFF"/>
                </a:solidFill>
                <a:latin typeface="DIN Pro Bold"/>
                <a:cs typeface="DIN Pro Bold"/>
              </a:rPr>
              <a:t>X</a:t>
            </a:r>
            <a:endParaRPr sz="7000" dirty="0">
              <a:latin typeface="DIN Pro Bold"/>
              <a:cs typeface="DIN Pro Bold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94DC5C78-F0FE-4B54-BA3B-68094BE82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467" y="5977285"/>
            <a:ext cx="1173958" cy="1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58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bject 9">
            <a:extLst>
              <a:ext uri="{FF2B5EF4-FFF2-40B4-BE49-F238E27FC236}">
                <a16:creationId xmlns:a16="http://schemas.microsoft.com/office/drawing/2014/main" id="{743C52C3-F4F9-44B4-82E9-342CE247F8E7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GPT </a:t>
            </a:r>
            <a:r>
              <a:rPr lang="en-US" b="1" spc="-150" dirty="0">
                <a:latin typeface="DIN Pro Bold"/>
                <a:cs typeface="DIN Pro Bold"/>
              </a:rPr>
              <a:t>X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84" name="object 26">
            <a:extLst>
              <a:ext uri="{FF2B5EF4-FFF2-40B4-BE49-F238E27FC236}">
                <a16:creationId xmlns:a16="http://schemas.microsoft.com/office/drawing/2014/main" id="{EF4334B2-5F43-4166-A26A-4EAA5B79668C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75125C7A-4390-470A-8E0E-63B35453F9A4}"/>
              </a:ext>
            </a:extLst>
          </p:cNvPr>
          <p:cNvGrpSpPr/>
          <p:nvPr/>
        </p:nvGrpSpPr>
        <p:grpSpPr>
          <a:xfrm>
            <a:off x="10754349" y="725657"/>
            <a:ext cx="730054" cy="139239"/>
            <a:chOff x="10754349" y="725657"/>
            <a:chExt cx="730054" cy="139239"/>
          </a:xfrm>
        </p:grpSpPr>
        <p:sp>
          <p:nvSpPr>
            <p:cNvPr id="86" name="object 22">
              <a:extLst>
                <a:ext uri="{FF2B5EF4-FFF2-40B4-BE49-F238E27FC236}">
                  <a16:creationId xmlns:a16="http://schemas.microsoft.com/office/drawing/2014/main" id="{272C2933-1EE2-4F4C-95B8-BF934114D9BF}"/>
                </a:ext>
              </a:extLst>
            </p:cNvPr>
            <p:cNvSpPr txBox="1"/>
            <p:nvPr/>
          </p:nvSpPr>
          <p:spPr>
            <a:xfrm>
              <a:off x="10754349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87" name="object 24">
              <a:extLst>
                <a:ext uri="{FF2B5EF4-FFF2-40B4-BE49-F238E27FC236}">
                  <a16:creationId xmlns:a16="http://schemas.microsoft.com/office/drawing/2014/main" id="{FE45DE2D-677D-4B66-8133-68A79A4C8014}"/>
                </a:ext>
              </a:extLst>
            </p:cNvPr>
            <p:cNvSpPr txBox="1"/>
            <p:nvPr/>
          </p:nvSpPr>
          <p:spPr>
            <a:xfrm>
              <a:off x="11201403" y="725657"/>
              <a:ext cx="283000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GPT X</a:t>
              </a:r>
            </a:p>
          </p:txBody>
        </p: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4F2BAB3-FE7C-4135-AF72-832FB776112C}"/>
                </a:ext>
              </a:extLst>
            </p:cNvPr>
            <p:cNvCxnSpPr>
              <a:cxnSpLocks/>
            </p:cNvCxnSpPr>
            <p:nvPr/>
          </p:nvCxnSpPr>
          <p:spPr>
            <a:xfrm>
              <a:off x="11158330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object 10">
            <a:extLst>
              <a:ext uri="{FF2B5EF4-FFF2-40B4-BE49-F238E27FC236}">
                <a16:creationId xmlns:a16="http://schemas.microsoft.com/office/drawing/2014/main" id="{6099A62B-1CAF-4C4F-9286-8564663A9F5C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6">
            <a:extLst>
              <a:ext uri="{FF2B5EF4-FFF2-40B4-BE49-F238E27FC236}">
                <a16:creationId xmlns:a16="http://schemas.microsoft.com/office/drawing/2014/main" id="{0047B05F-02AD-4D15-A371-C0E81054C26F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GPT X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Manual Guide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Search Agent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Chart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Analysis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92" name="object 11">
            <a:extLst>
              <a:ext uri="{FF2B5EF4-FFF2-40B4-BE49-F238E27FC236}">
                <a16:creationId xmlns:a16="http://schemas.microsoft.com/office/drawing/2014/main" id="{39EFA91A-4A13-4DDF-9297-9F19D7C04695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GPT X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는 복잡한 데이터 분석을 서포트하고 자동화된 데이터 시각화를 지원합니다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95" name="object 19">
            <a:extLst>
              <a:ext uri="{FF2B5EF4-FFF2-40B4-BE49-F238E27FC236}">
                <a16:creationId xmlns:a16="http://schemas.microsoft.com/office/drawing/2014/main" id="{61F7C303-93DD-459F-839B-DEA449336522}"/>
              </a:ext>
            </a:extLst>
          </p:cNvPr>
          <p:cNvSpPr txBox="1"/>
          <p:nvPr/>
        </p:nvSpPr>
        <p:spPr>
          <a:xfrm>
            <a:off x="716094" y="4391812"/>
            <a:ext cx="3167158" cy="93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313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XMORSE GPT Agent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endParaRPr lang="en-US" altLang="ko-KR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GPT X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는 고급 자연어 처리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(NLP)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와 기계학습이 결합된 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XMORSE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GPT Agent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입니다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96" name="object 19">
            <a:extLst>
              <a:ext uri="{FF2B5EF4-FFF2-40B4-BE49-F238E27FC236}">
                <a16:creationId xmlns:a16="http://schemas.microsoft.com/office/drawing/2014/main" id="{7A3D495A-8E74-42DD-AE0B-2D3DFB552B09}"/>
              </a:ext>
            </a:extLst>
          </p:cNvPr>
          <p:cNvSpPr txBox="1"/>
          <p:nvPr/>
        </p:nvSpPr>
        <p:spPr>
          <a:xfrm>
            <a:off x="4509472" y="4391812"/>
            <a:ext cx="3167157" cy="93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3096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자연어로 생성하는 차트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endParaRPr lang="en-US" altLang="ko-KR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사용자는 자연어로 원하는 데이터를 요청함으로써 쉽고 편리하게 고품질의 시각화 차트를 생성할 수 있습니다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97" name="object 19">
            <a:extLst>
              <a:ext uri="{FF2B5EF4-FFF2-40B4-BE49-F238E27FC236}">
                <a16:creationId xmlns:a16="http://schemas.microsoft.com/office/drawing/2014/main" id="{52E59D0C-4C56-4F5D-AC80-8CA7812D8FAA}"/>
              </a:ext>
            </a:extLst>
          </p:cNvPr>
          <p:cNvSpPr txBox="1"/>
          <p:nvPr/>
        </p:nvSpPr>
        <p:spPr>
          <a:xfrm>
            <a:off x="8302852" y="4391812"/>
            <a:ext cx="3279547" cy="1424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  <a:tabLst>
                <a:tab pos="313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03. 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자동화된 데이터 시각화 지원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endParaRPr lang="en-US" altLang="ko-KR" sz="1050" spc="3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spc="3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사용자의 명령을 이해하고 적절한 차트 유형</a:t>
            </a:r>
            <a:r>
              <a:rPr lang="en-US" altLang="ko-KR" sz="1050" spc="3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spc="3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색상 및 </a:t>
            </a:r>
            <a:endParaRPr lang="en-US" altLang="ko-KR" sz="1050" spc="3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spc="3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레이블을 선택하여 제한된 프로그래밍 기술을 가진 사용자가 전문가 수준의 데이터 시각화를 진행할 수 있도록 서포트</a:t>
            </a:r>
            <a:endParaRPr lang="en-US" altLang="ko-KR" sz="1050" spc="3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ko-KR" altLang="en-US" sz="1050" spc="3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합니다</a:t>
            </a:r>
            <a:r>
              <a:rPr lang="en-US" altLang="ko-KR" sz="1050" spc="3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DC98671-030B-4342-9BF7-3089FD3AAC02}"/>
              </a:ext>
            </a:extLst>
          </p:cNvPr>
          <p:cNvGrpSpPr/>
          <p:nvPr/>
        </p:nvGrpSpPr>
        <p:grpSpPr>
          <a:xfrm>
            <a:off x="716095" y="2310145"/>
            <a:ext cx="3188769" cy="1911334"/>
            <a:chOff x="3270878" y="2989417"/>
            <a:chExt cx="2600033" cy="1500025"/>
          </a:xfrm>
          <a:effectLst/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1014160A-C17F-46E2-9370-03F8C60579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9" t="6264" r="1015" b="-857"/>
            <a:stretch/>
          </p:blipFill>
          <p:spPr>
            <a:xfrm>
              <a:off x="3288498" y="3150215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BA5C0EC6-56F1-44C1-9FCF-97459AC0C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DAA37E0-65E9-4316-877E-6DB340432F67}"/>
              </a:ext>
            </a:extLst>
          </p:cNvPr>
          <p:cNvGrpSpPr/>
          <p:nvPr/>
        </p:nvGrpSpPr>
        <p:grpSpPr>
          <a:xfrm>
            <a:off x="4509473" y="2310144"/>
            <a:ext cx="3207434" cy="1880856"/>
            <a:chOff x="3270878" y="2989417"/>
            <a:chExt cx="2615252" cy="1533597"/>
          </a:xfrm>
          <a:effectLst/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D490843C-7504-47C6-AA96-E084F1BFD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" t="748" r="243" b="1546"/>
            <a:stretch/>
          </p:blipFill>
          <p:spPr>
            <a:xfrm>
              <a:off x="3273281" y="3138080"/>
              <a:ext cx="2612849" cy="1384934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7E66897D-58E0-4BAC-BA8D-06E5827BA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51022FF-FCA3-4F9F-B748-186EDE3B5DC3}"/>
              </a:ext>
            </a:extLst>
          </p:cNvPr>
          <p:cNvGrpSpPr/>
          <p:nvPr/>
        </p:nvGrpSpPr>
        <p:grpSpPr>
          <a:xfrm>
            <a:off x="8302853" y="2310142"/>
            <a:ext cx="3170106" cy="1893558"/>
            <a:chOff x="3270878" y="2989417"/>
            <a:chExt cx="2584816" cy="1487891"/>
          </a:xfrm>
          <a:effectLst/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215939FE-F6F2-4D2F-8EB6-4CAAB5CA5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" t="5405" r="1398" b="449"/>
            <a:stretch/>
          </p:blipFill>
          <p:spPr>
            <a:xfrm>
              <a:off x="3273281" y="3138081"/>
              <a:ext cx="2582413" cy="133922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31828346-F475-41E2-B305-6C8DF68E0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5492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9">
            <a:extLst>
              <a:ext uri="{FF2B5EF4-FFF2-40B4-BE49-F238E27FC236}">
                <a16:creationId xmlns:a16="http://schemas.microsoft.com/office/drawing/2014/main" id="{474B88E0-733B-49C1-A8BD-2E2B5E7CF516}"/>
              </a:ext>
            </a:extLst>
          </p:cNvPr>
          <p:cNvSpPr txBox="1">
            <a:spLocks/>
          </p:cNvSpPr>
          <p:nvPr/>
        </p:nvSpPr>
        <p:spPr>
          <a:xfrm>
            <a:off x="674359" y="537464"/>
            <a:ext cx="1306842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01</a:t>
            </a:r>
            <a:r>
              <a:rPr lang="en-US" spc="-150" dirty="0">
                <a:latin typeface="Tahoma"/>
                <a:cs typeface="Tahoma"/>
              </a:rPr>
              <a:t>	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6FBFDBF4-DBC1-40CD-8DF9-5A1BE0A648AD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19">
            <a:extLst>
              <a:ext uri="{FF2B5EF4-FFF2-40B4-BE49-F238E27FC236}">
                <a16:creationId xmlns:a16="http://schemas.microsoft.com/office/drawing/2014/main" id="{16C15018-CA6C-4A88-8137-89E7BDD3409E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0">
            <a:extLst>
              <a:ext uri="{FF2B5EF4-FFF2-40B4-BE49-F238E27FC236}">
                <a16:creationId xmlns:a16="http://schemas.microsoft.com/office/drawing/2014/main" id="{C0A75199-92AC-491E-8971-8762674F08BC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7063E0E-05F6-4544-9B33-EFCC2F5A2034}"/>
              </a:ext>
            </a:extLst>
          </p:cNvPr>
          <p:cNvSpPr txBox="1"/>
          <p:nvPr/>
        </p:nvSpPr>
        <p:spPr>
          <a:xfrm>
            <a:off x="1812137" y="600943"/>
            <a:ext cx="610076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사용자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004BBA"/>
                </a:solidFill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매뉴얼 가이드</a:t>
            </a:r>
            <a:endParaRPr kumimoji="0" lang="en-US" altLang="ko-KR" sz="3500" i="0" u="none" strike="noStrike" kern="1200" cap="none" spc="50" normalizeH="0" noProof="0" dirty="0">
              <a:ln>
                <a:noFill/>
              </a:ln>
              <a:effectLst/>
              <a:uLnTx/>
              <a:uFillTx/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D1A034DC-36C4-4AAC-8636-0DE11EC8FF60}"/>
              </a:ext>
            </a:extLst>
          </p:cNvPr>
          <p:cNvGrpSpPr/>
          <p:nvPr/>
        </p:nvGrpSpPr>
        <p:grpSpPr>
          <a:xfrm>
            <a:off x="10754349" y="725657"/>
            <a:ext cx="730054" cy="139239"/>
            <a:chOff x="10754349" y="725657"/>
            <a:chExt cx="730054" cy="139239"/>
          </a:xfrm>
        </p:grpSpPr>
        <p:sp>
          <p:nvSpPr>
            <p:cNvPr id="83" name="object 22">
              <a:extLst>
                <a:ext uri="{FF2B5EF4-FFF2-40B4-BE49-F238E27FC236}">
                  <a16:creationId xmlns:a16="http://schemas.microsoft.com/office/drawing/2014/main" id="{B7717D3E-FB57-4CA4-9DED-9D01CB5BE8CD}"/>
                </a:ext>
              </a:extLst>
            </p:cNvPr>
            <p:cNvSpPr txBox="1"/>
            <p:nvPr/>
          </p:nvSpPr>
          <p:spPr>
            <a:xfrm>
              <a:off x="10754349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84" name="object 24">
              <a:extLst>
                <a:ext uri="{FF2B5EF4-FFF2-40B4-BE49-F238E27FC236}">
                  <a16:creationId xmlns:a16="http://schemas.microsoft.com/office/drawing/2014/main" id="{2DF36C04-FBBC-4363-9897-E0BAFD41C2BC}"/>
                </a:ext>
              </a:extLst>
            </p:cNvPr>
            <p:cNvSpPr txBox="1"/>
            <p:nvPr/>
          </p:nvSpPr>
          <p:spPr>
            <a:xfrm>
              <a:off x="11201403" y="725657"/>
              <a:ext cx="283000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GPT X</a:t>
              </a:r>
            </a:p>
          </p:txBody>
        </p: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28053A5C-A0BF-482A-B0C2-7AAF7C82D8F6}"/>
                </a:ext>
              </a:extLst>
            </p:cNvPr>
            <p:cNvCxnSpPr>
              <a:cxnSpLocks/>
            </p:cNvCxnSpPr>
            <p:nvPr/>
          </p:nvCxnSpPr>
          <p:spPr>
            <a:xfrm>
              <a:off x="11158330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object 19">
            <a:extLst>
              <a:ext uri="{FF2B5EF4-FFF2-40B4-BE49-F238E27FC236}">
                <a16:creationId xmlns:a16="http://schemas.microsoft.com/office/drawing/2014/main" id="{0B87D26B-7BCC-4836-A24C-8373E4FD9200}"/>
              </a:ext>
            </a:extLst>
          </p:cNvPr>
          <p:cNvSpPr txBox="1"/>
          <p:nvPr/>
        </p:nvSpPr>
        <p:spPr>
          <a:xfrm>
            <a:off x="744468" y="2209800"/>
            <a:ext cx="2913132" cy="122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사용자 매뉴얼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DB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화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기존 매뉴얼의 카테고리를 최대한 많은 항목으로 세분화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세분화된 항목으로 보다 정확한 답변 제공</a:t>
            </a:r>
          </a:p>
        </p:txBody>
      </p:sp>
      <p:sp>
        <p:nvSpPr>
          <p:cNvPr id="103" name="object 3">
            <a:extLst>
              <a:ext uri="{FF2B5EF4-FFF2-40B4-BE49-F238E27FC236}">
                <a16:creationId xmlns:a16="http://schemas.microsoft.com/office/drawing/2014/main" id="{A60021F3-0936-4308-82DE-1CD4BB76F6C9}"/>
              </a:ext>
            </a:extLst>
          </p:cNvPr>
          <p:cNvSpPr txBox="1"/>
          <p:nvPr/>
        </p:nvSpPr>
        <p:spPr>
          <a:xfrm>
            <a:off x="7034328" y="6132245"/>
            <a:ext cx="4436973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kumimoji="0" lang="ko-KR" altLang="en-US" sz="8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사용자가 요구사항 질의 시</a:t>
            </a:r>
            <a:r>
              <a:rPr kumimoji="0" lang="en-US" altLang="ko-KR" sz="8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8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세분화된 매뉴얼을 통해 보다 정확한 사용 가이드라인 제공</a:t>
            </a:r>
          </a:p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04" name="object 11">
            <a:extLst>
              <a:ext uri="{FF2B5EF4-FFF2-40B4-BE49-F238E27FC236}">
                <a16:creationId xmlns:a16="http://schemas.microsoft.com/office/drawing/2014/main" id="{9D9BB8DE-0533-46A0-9317-F99625E5ECC2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XMORSE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사용 방법 질의 시 텍스트 및 이미지를 이용한 사용 매뉴얼 제공</a:t>
            </a:r>
          </a:p>
        </p:txBody>
      </p:sp>
      <p:sp>
        <p:nvSpPr>
          <p:cNvPr id="105" name="object 19">
            <a:extLst>
              <a:ext uri="{FF2B5EF4-FFF2-40B4-BE49-F238E27FC236}">
                <a16:creationId xmlns:a16="http://schemas.microsoft.com/office/drawing/2014/main" id="{EEE9A393-0F95-40E4-8A1C-57180DD3A523}"/>
              </a:ext>
            </a:extLst>
          </p:cNvPr>
          <p:cNvSpPr txBox="1"/>
          <p:nvPr/>
        </p:nvSpPr>
        <p:spPr>
          <a:xfrm>
            <a:off x="744468" y="3834439"/>
            <a:ext cx="2913132" cy="1212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학습 데이터 바탕의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GPT Fine Tuning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key/value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형태로 데이터베이스에 저장된 데이터 학습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빠르고 정확한 답변 유도</a:t>
            </a:r>
          </a:p>
        </p:txBody>
      </p:sp>
      <p:sp>
        <p:nvSpPr>
          <p:cNvPr id="106" name="object 6">
            <a:extLst>
              <a:ext uri="{FF2B5EF4-FFF2-40B4-BE49-F238E27FC236}">
                <a16:creationId xmlns:a16="http://schemas.microsoft.com/office/drawing/2014/main" id="{D360F5ED-697E-4576-A311-EB6437B4CC8D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GPT X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Manual Guide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Search Agent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Chart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Analysis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B4828A6-5722-48D2-A232-E1726242D8FD}"/>
              </a:ext>
            </a:extLst>
          </p:cNvPr>
          <p:cNvGrpSpPr/>
          <p:nvPr/>
        </p:nvGrpSpPr>
        <p:grpSpPr>
          <a:xfrm>
            <a:off x="4900339" y="2014198"/>
            <a:ext cx="6584064" cy="3676678"/>
            <a:chOff x="5169786" y="1963821"/>
            <a:chExt cx="6584064" cy="367667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989BE213-B1A8-4C4D-B69A-99B8B300E2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8" t="-1262" r="24" b="1262"/>
            <a:stretch/>
          </p:blipFill>
          <p:spPr>
            <a:xfrm>
              <a:off x="5169786" y="2114916"/>
              <a:ext cx="6582387" cy="3525583"/>
            </a:xfrm>
            <a:prstGeom prst="roundRect">
              <a:avLst>
                <a:gd name="adj" fmla="val 1855"/>
              </a:avLst>
            </a:prstGeom>
            <a:ln w="12700">
              <a:noFill/>
            </a:ln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F036348F-2FA4-4133-A0E1-C2450C76E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4064" cy="256837"/>
            </a:xfrm>
            <a:prstGeom prst="rect">
              <a:avLst/>
            </a:prstGeom>
          </p:spPr>
        </p:pic>
      </p:grpSp>
      <p:pic>
        <p:nvPicPr>
          <p:cNvPr id="27" name="그림 26">
            <a:extLst>
              <a:ext uri="{FF2B5EF4-FFF2-40B4-BE49-F238E27FC236}">
                <a16:creationId xmlns:a16="http://schemas.microsoft.com/office/drawing/2014/main" id="{6B7BB4A3-06CA-440A-9756-363718C997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" t="454" r="533" b="1153"/>
          <a:stretch/>
        </p:blipFill>
        <p:spPr>
          <a:xfrm>
            <a:off x="5597953" y="3181350"/>
            <a:ext cx="3810000" cy="2838450"/>
          </a:xfrm>
          <a:prstGeom prst="roundRect">
            <a:avLst>
              <a:gd name="adj" fmla="val 3011"/>
            </a:avLst>
          </a:prstGeom>
          <a:ln w="19050">
            <a:solidFill>
              <a:srgbClr val="E71F18"/>
            </a:solidFill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8DE671A4-1BFF-4B75-B48E-1C28FB7500D9}"/>
              </a:ext>
            </a:extLst>
          </p:cNvPr>
          <p:cNvSpPr/>
          <p:nvPr/>
        </p:nvSpPr>
        <p:spPr>
          <a:xfrm>
            <a:off x="9825038" y="2950045"/>
            <a:ext cx="718404" cy="305124"/>
          </a:xfrm>
          <a:prstGeom prst="roundRect">
            <a:avLst>
              <a:gd name="adj" fmla="val 18003"/>
            </a:avLst>
          </a:prstGeom>
          <a:noFill/>
          <a:ln w="19050">
            <a:solidFill>
              <a:srgbClr val="E71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0" name="그래픽 29">
            <a:extLst>
              <a:ext uri="{FF2B5EF4-FFF2-40B4-BE49-F238E27FC236}">
                <a16:creationId xmlns:a16="http://schemas.microsoft.com/office/drawing/2014/main" id="{9BC174D1-CA78-40CA-ADDA-D3A4E9606B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40591">
            <a:off x="10424212" y="3176610"/>
            <a:ext cx="101066" cy="154574"/>
          </a:xfrm>
          <a:prstGeom prst="rect">
            <a:avLst/>
          </a:prstGeom>
        </p:spPr>
      </p:pic>
      <p:sp>
        <p:nvSpPr>
          <p:cNvPr id="33" name="object 25">
            <a:extLst>
              <a:ext uri="{FF2B5EF4-FFF2-40B4-BE49-F238E27FC236}">
                <a16:creationId xmlns:a16="http://schemas.microsoft.com/office/drawing/2014/main" id="{0CFB44EC-D450-4E34-AE02-55F0F1734773}"/>
              </a:ext>
            </a:extLst>
          </p:cNvPr>
          <p:cNvSpPr/>
          <p:nvPr/>
        </p:nvSpPr>
        <p:spPr>
          <a:xfrm>
            <a:off x="4355214" y="4434164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C7375069-941F-4754-A751-A0E7A5A3F93B}"/>
              </a:ext>
            </a:extLst>
          </p:cNvPr>
          <p:cNvSpPr txBox="1"/>
          <p:nvPr/>
        </p:nvSpPr>
        <p:spPr>
          <a:xfrm>
            <a:off x="4456902" y="4961053"/>
            <a:ext cx="1310465" cy="460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ts val="1800"/>
              </a:lnSpc>
              <a:spcBef>
                <a:spcPts val="100"/>
              </a:spcBef>
            </a:pPr>
            <a:r>
              <a:rPr lang="en-US" altLang="ko-KR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XMORSE </a:t>
            </a: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세부</a:t>
            </a:r>
          </a:p>
          <a:p>
            <a:pPr marL="12700" marR="508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기능 가이드 제공</a:t>
            </a:r>
          </a:p>
        </p:txBody>
      </p:sp>
    </p:spTree>
    <p:extLst>
      <p:ext uri="{BB962C8B-B14F-4D97-AF65-F5344CB8AC3E}">
        <p14:creationId xmlns:p14="http://schemas.microsoft.com/office/powerpoint/2010/main" val="2592069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9">
            <a:extLst>
              <a:ext uri="{FF2B5EF4-FFF2-40B4-BE49-F238E27FC236}">
                <a16:creationId xmlns:a16="http://schemas.microsoft.com/office/drawing/2014/main" id="{59C3164D-66A6-4CE0-A89A-58EC7906AFC4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02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solidFill>
                  <a:srgbClr val="E61F18"/>
                </a:solidFill>
                <a:latin typeface="DIN Pro Bold"/>
                <a:cs typeface="DIN Pro Bold"/>
              </a:rPr>
              <a:t>Search </a:t>
            </a:r>
            <a:r>
              <a:rPr lang="en-US" spc="-150" dirty="0">
                <a:latin typeface="DIN Pro Bold"/>
                <a:cs typeface="DIN Pro Bold"/>
              </a:rPr>
              <a:t>Agent</a:t>
            </a:r>
            <a:endParaRPr lang="en-US" sz="20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A76E3EFA-B212-4153-A905-19E494821271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19">
            <a:extLst>
              <a:ext uri="{FF2B5EF4-FFF2-40B4-BE49-F238E27FC236}">
                <a16:creationId xmlns:a16="http://schemas.microsoft.com/office/drawing/2014/main" id="{B5ABDBD2-EDEB-445C-A04B-EFDE0A262E61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3DB9C603-A554-4FA5-912B-BB19E5F1F9D8}"/>
              </a:ext>
            </a:extLst>
          </p:cNvPr>
          <p:cNvGrpSpPr/>
          <p:nvPr/>
        </p:nvGrpSpPr>
        <p:grpSpPr>
          <a:xfrm>
            <a:off x="10754349" y="725657"/>
            <a:ext cx="730054" cy="139239"/>
            <a:chOff x="10754349" y="725657"/>
            <a:chExt cx="730054" cy="139239"/>
          </a:xfrm>
        </p:grpSpPr>
        <p:sp>
          <p:nvSpPr>
            <p:cNvPr id="76" name="object 22">
              <a:extLst>
                <a:ext uri="{FF2B5EF4-FFF2-40B4-BE49-F238E27FC236}">
                  <a16:creationId xmlns:a16="http://schemas.microsoft.com/office/drawing/2014/main" id="{04FFB56D-F89C-4260-BD7D-0AB819392F1E}"/>
                </a:ext>
              </a:extLst>
            </p:cNvPr>
            <p:cNvSpPr txBox="1"/>
            <p:nvPr/>
          </p:nvSpPr>
          <p:spPr>
            <a:xfrm>
              <a:off x="10754349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77" name="object 24">
              <a:extLst>
                <a:ext uri="{FF2B5EF4-FFF2-40B4-BE49-F238E27FC236}">
                  <a16:creationId xmlns:a16="http://schemas.microsoft.com/office/drawing/2014/main" id="{32FB775D-DE47-42A1-81C4-A755457553B7}"/>
                </a:ext>
              </a:extLst>
            </p:cNvPr>
            <p:cNvSpPr txBox="1"/>
            <p:nvPr/>
          </p:nvSpPr>
          <p:spPr>
            <a:xfrm>
              <a:off x="11201403" y="725657"/>
              <a:ext cx="283000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GPT X</a:t>
              </a: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EA1904EA-D10D-4C4F-B88B-7E6797E7F61D}"/>
                </a:ext>
              </a:extLst>
            </p:cNvPr>
            <p:cNvCxnSpPr>
              <a:cxnSpLocks/>
            </p:cNvCxnSpPr>
            <p:nvPr/>
          </p:nvCxnSpPr>
          <p:spPr>
            <a:xfrm>
              <a:off x="11158330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object 6">
            <a:extLst>
              <a:ext uri="{FF2B5EF4-FFF2-40B4-BE49-F238E27FC236}">
                <a16:creationId xmlns:a16="http://schemas.microsoft.com/office/drawing/2014/main" id="{4D090C86-D92C-4E6F-B704-088A3611F548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GPT X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Manual Guide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Search Agent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Chart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Analysis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87" name="object 11">
            <a:extLst>
              <a:ext uri="{FF2B5EF4-FFF2-40B4-BE49-F238E27FC236}">
                <a16:creationId xmlns:a16="http://schemas.microsoft.com/office/drawing/2014/main" id="{6394998D-5CFA-4109-8A3A-BD28F29D73B9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사용자가 요청한 조건의 차트 검색 및 해당 조건에 부합하는 차트 디스플레이</a:t>
            </a:r>
          </a:p>
        </p:txBody>
      </p:sp>
      <p:sp>
        <p:nvSpPr>
          <p:cNvPr id="88" name="object 19">
            <a:extLst>
              <a:ext uri="{FF2B5EF4-FFF2-40B4-BE49-F238E27FC236}">
                <a16:creationId xmlns:a16="http://schemas.microsoft.com/office/drawing/2014/main" id="{B4899F9C-0DDA-425E-A213-82898277B3F6}"/>
              </a:ext>
            </a:extLst>
          </p:cNvPr>
          <p:cNvSpPr txBox="1"/>
          <p:nvPr/>
        </p:nvSpPr>
        <p:spPr>
          <a:xfrm>
            <a:off x="744468" y="2209800"/>
            <a:ext cx="2913132" cy="122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분석 항목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(Feature)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사전 정의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데이터를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바탕으로한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시각화 정의</a:t>
            </a: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보다 적절한 차트 정의에 필요한 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Feature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사전 정의</a:t>
            </a:r>
          </a:p>
        </p:txBody>
      </p:sp>
      <p:sp>
        <p:nvSpPr>
          <p:cNvPr id="101" name="object 19">
            <a:extLst>
              <a:ext uri="{FF2B5EF4-FFF2-40B4-BE49-F238E27FC236}">
                <a16:creationId xmlns:a16="http://schemas.microsoft.com/office/drawing/2014/main" id="{FFDAB645-B668-47C3-9CDA-152BE82DFBCB}"/>
              </a:ext>
            </a:extLst>
          </p:cNvPr>
          <p:cNvSpPr txBox="1"/>
          <p:nvPr/>
        </p:nvSpPr>
        <p:spPr>
          <a:xfrm>
            <a:off x="744468" y="3834439"/>
            <a:ext cx="2913132" cy="1225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28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정의 데이터의 정기 수집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&amp;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가공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사전 정의한 데이터의 정기 수집 및 데이터 가공</a:t>
            </a: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정의된 차트의 종류별 배치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레포트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작성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0A50CF2-C4FF-4A3C-87B7-B8E72E112534}"/>
              </a:ext>
            </a:extLst>
          </p:cNvPr>
          <p:cNvGrpSpPr/>
          <p:nvPr/>
        </p:nvGrpSpPr>
        <p:grpSpPr>
          <a:xfrm>
            <a:off x="4495801" y="2104062"/>
            <a:ext cx="6981324" cy="3909388"/>
            <a:chOff x="5169786" y="1963821"/>
            <a:chExt cx="6584064" cy="368693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C4B0D984-8B10-4C4D-8F2D-4FAF2CA962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" t="-2587" r="877" b="811"/>
            <a:stretch/>
          </p:blipFill>
          <p:spPr>
            <a:xfrm>
              <a:off x="5169786" y="2114916"/>
              <a:ext cx="6582387" cy="3535835"/>
            </a:xfrm>
            <a:prstGeom prst="roundRect">
              <a:avLst>
                <a:gd name="adj" fmla="val 1855"/>
              </a:avLst>
            </a:prstGeom>
            <a:ln w="12700">
              <a:noFill/>
            </a:ln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1A319C65-6138-442F-BF8C-0606BB4F1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4064" cy="256837"/>
            </a:xfrm>
            <a:prstGeom prst="rect">
              <a:avLst/>
            </a:prstGeom>
          </p:spPr>
        </p:pic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CA5E6FA5-BDAA-483D-BC61-EF18047E6F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4" t="-11768" r="-2237" b="-11090"/>
          <a:stretch/>
        </p:blipFill>
        <p:spPr>
          <a:xfrm>
            <a:off x="8763000" y="3087937"/>
            <a:ext cx="2960785" cy="784608"/>
          </a:xfrm>
          <a:prstGeom prst="roundRect">
            <a:avLst>
              <a:gd name="adj" fmla="val 3011"/>
            </a:avLst>
          </a:prstGeom>
          <a:solidFill>
            <a:schemeClr val="bg1"/>
          </a:solidFill>
          <a:ln w="19050">
            <a:solidFill>
              <a:srgbClr val="E71F18"/>
            </a:solidFill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0" name="object 10">
            <a:extLst>
              <a:ext uri="{FF2B5EF4-FFF2-40B4-BE49-F238E27FC236}">
                <a16:creationId xmlns:a16="http://schemas.microsoft.com/office/drawing/2014/main" id="{DBE6C2DD-CAA6-4C11-840D-919B8D73C24E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5">
            <a:extLst>
              <a:ext uri="{FF2B5EF4-FFF2-40B4-BE49-F238E27FC236}">
                <a16:creationId xmlns:a16="http://schemas.microsoft.com/office/drawing/2014/main" id="{CDE6C855-A4B0-4CF1-B2FE-F95E82FE03CB}"/>
              </a:ext>
            </a:extLst>
          </p:cNvPr>
          <p:cNvSpPr/>
          <p:nvPr/>
        </p:nvSpPr>
        <p:spPr>
          <a:xfrm>
            <a:off x="10401409" y="4078739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F983CFC7-7664-45EA-B546-2E7382BFE0E6}"/>
              </a:ext>
            </a:extLst>
          </p:cNvPr>
          <p:cNvSpPr txBox="1"/>
          <p:nvPr/>
        </p:nvSpPr>
        <p:spPr>
          <a:xfrm>
            <a:off x="10503097" y="4605628"/>
            <a:ext cx="1310465" cy="460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사용자가 요청한 조건에</a:t>
            </a:r>
          </a:p>
          <a:p>
            <a:pPr marL="12700" marR="508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부합하는 차트 출력</a:t>
            </a: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EE8272AA-3484-4EAE-A843-22DD167F567C}"/>
              </a:ext>
            </a:extLst>
          </p:cNvPr>
          <p:cNvSpPr txBox="1"/>
          <p:nvPr/>
        </p:nvSpPr>
        <p:spPr>
          <a:xfrm>
            <a:off x="7034328" y="6132245"/>
            <a:ext cx="4436973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수백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~</a:t>
            </a: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수천 건의 차트 중 사용자의 요청 조건에 부합하는 차트 선별 및 일괄 디스플레이 </a:t>
            </a:r>
          </a:p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6620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ject 9">
            <a:extLst>
              <a:ext uri="{FF2B5EF4-FFF2-40B4-BE49-F238E27FC236}">
                <a16:creationId xmlns:a16="http://schemas.microsoft.com/office/drawing/2014/main" id="{DC17B27F-0364-4610-AEAE-9CF9A034CDCE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03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solidFill>
                  <a:srgbClr val="E61F18"/>
                </a:solidFill>
                <a:latin typeface="DIN Pro Bold"/>
                <a:cs typeface="DIN Pro Bold"/>
              </a:rPr>
              <a:t>Automated </a:t>
            </a:r>
            <a:r>
              <a:rPr lang="en-US" spc="-150" dirty="0">
                <a:latin typeface="DIN Pro Bold"/>
                <a:cs typeface="DIN Pro Bold"/>
              </a:rPr>
              <a:t>Chart</a:t>
            </a:r>
            <a:endParaRPr lang="en-US" sz="20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76" name="object 26">
            <a:extLst>
              <a:ext uri="{FF2B5EF4-FFF2-40B4-BE49-F238E27FC236}">
                <a16:creationId xmlns:a16="http://schemas.microsoft.com/office/drawing/2014/main" id="{11B2FB0E-4DA3-4D23-A96A-07C0128332B4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19">
            <a:extLst>
              <a:ext uri="{FF2B5EF4-FFF2-40B4-BE49-F238E27FC236}">
                <a16:creationId xmlns:a16="http://schemas.microsoft.com/office/drawing/2014/main" id="{93061BC3-97AC-4B24-863C-6FD9C8C303A7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F77DFE17-DDCF-4D45-BDC3-F322E7AB2D69}"/>
              </a:ext>
            </a:extLst>
          </p:cNvPr>
          <p:cNvGrpSpPr/>
          <p:nvPr/>
        </p:nvGrpSpPr>
        <p:grpSpPr>
          <a:xfrm>
            <a:off x="10754349" y="725657"/>
            <a:ext cx="730054" cy="139239"/>
            <a:chOff x="10754349" y="725657"/>
            <a:chExt cx="730054" cy="139239"/>
          </a:xfrm>
        </p:grpSpPr>
        <p:sp>
          <p:nvSpPr>
            <p:cNvPr id="80" name="object 22">
              <a:extLst>
                <a:ext uri="{FF2B5EF4-FFF2-40B4-BE49-F238E27FC236}">
                  <a16:creationId xmlns:a16="http://schemas.microsoft.com/office/drawing/2014/main" id="{8FB89428-C1EF-4328-A508-41C37A794DF4}"/>
                </a:ext>
              </a:extLst>
            </p:cNvPr>
            <p:cNvSpPr txBox="1"/>
            <p:nvPr/>
          </p:nvSpPr>
          <p:spPr>
            <a:xfrm>
              <a:off x="10754349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81" name="object 24">
              <a:extLst>
                <a:ext uri="{FF2B5EF4-FFF2-40B4-BE49-F238E27FC236}">
                  <a16:creationId xmlns:a16="http://schemas.microsoft.com/office/drawing/2014/main" id="{CEE7AFED-D462-492F-9EB9-14E6A89FD928}"/>
                </a:ext>
              </a:extLst>
            </p:cNvPr>
            <p:cNvSpPr txBox="1"/>
            <p:nvPr/>
          </p:nvSpPr>
          <p:spPr>
            <a:xfrm>
              <a:off x="11201403" y="725657"/>
              <a:ext cx="283000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GPT X</a:t>
              </a: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76E919BA-3439-4803-A006-A2ACC8CCCFA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8330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object 6">
            <a:extLst>
              <a:ext uri="{FF2B5EF4-FFF2-40B4-BE49-F238E27FC236}">
                <a16:creationId xmlns:a16="http://schemas.microsoft.com/office/drawing/2014/main" id="{F729273D-5A9E-4B2D-AD69-8E985983F0F2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GPT X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Manual Guide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Search Agent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Automated Chart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Analysis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84" name="object 11">
            <a:extLst>
              <a:ext uri="{FF2B5EF4-FFF2-40B4-BE49-F238E27FC236}">
                <a16:creationId xmlns:a16="http://schemas.microsoft.com/office/drawing/2014/main" id="{41F55F3D-E234-4342-A15A-AFB7DF3DEEA0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많은 수의 차트를 이용하는 데이터 분석 시 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GPT X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통해 차트 세부 조건을 일괄 변경</a:t>
            </a:r>
          </a:p>
        </p:txBody>
      </p:sp>
      <p:sp>
        <p:nvSpPr>
          <p:cNvPr id="106" name="object 10">
            <a:extLst>
              <a:ext uri="{FF2B5EF4-FFF2-40B4-BE49-F238E27FC236}">
                <a16:creationId xmlns:a16="http://schemas.microsoft.com/office/drawing/2014/main" id="{65142629-5254-4DBF-A93C-C138D1BB7C3B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9">
            <a:extLst>
              <a:ext uri="{FF2B5EF4-FFF2-40B4-BE49-F238E27FC236}">
                <a16:creationId xmlns:a16="http://schemas.microsoft.com/office/drawing/2014/main" id="{4D087D86-DCB5-4E42-ACA1-B809768F7080}"/>
              </a:ext>
            </a:extLst>
          </p:cNvPr>
          <p:cNvSpPr txBox="1"/>
          <p:nvPr/>
        </p:nvSpPr>
        <p:spPr>
          <a:xfrm>
            <a:off x="744467" y="2209800"/>
            <a:ext cx="3156345" cy="1212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114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사용자 요청 조건에 부합하는 차트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서치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서치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시 필요한 기본 정보 및 차트에 대한 통계 정보 정의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이미지의 메타파일에 기록된 데이터 분석</a:t>
            </a:r>
          </a:p>
        </p:txBody>
      </p:sp>
      <p:sp>
        <p:nvSpPr>
          <p:cNvPr id="111" name="object 19">
            <a:extLst>
              <a:ext uri="{FF2B5EF4-FFF2-40B4-BE49-F238E27FC236}">
                <a16:creationId xmlns:a16="http://schemas.microsoft.com/office/drawing/2014/main" id="{AEC1BC2B-9C7C-4F83-9717-C975B08675D0}"/>
              </a:ext>
            </a:extLst>
          </p:cNvPr>
          <p:cNvSpPr txBox="1"/>
          <p:nvPr/>
        </p:nvSpPr>
        <p:spPr>
          <a:xfrm>
            <a:off x="744468" y="3821615"/>
            <a:ext cx="3156344" cy="14176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114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변경 조건의 실시간 반영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 결과를 선택한 차트와 함께 디스플레이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차트를 구성하는 세부 카테고리의 경우 가장 적절한 조건으로 일괄 변경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0353D8CE-4126-4BC5-94E5-D95C3E9C7D3C}"/>
              </a:ext>
            </a:extLst>
          </p:cNvPr>
          <p:cNvGrpSpPr/>
          <p:nvPr/>
        </p:nvGrpSpPr>
        <p:grpSpPr>
          <a:xfrm>
            <a:off x="4503079" y="2296864"/>
            <a:ext cx="6981324" cy="3535169"/>
            <a:chOff x="5169786" y="1963821"/>
            <a:chExt cx="6584064" cy="3334005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F60855C9-AEE8-4EC3-9B1E-5232E0EEA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" t="-2141" r="561" b="906"/>
            <a:stretch/>
          </p:blipFill>
          <p:spPr>
            <a:xfrm>
              <a:off x="5169786" y="2114916"/>
              <a:ext cx="6582387" cy="3182910"/>
            </a:xfrm>
            <a:prstGeom prst="roundRect">
              <a:avLst>
                <a:gd name="adj" fmla="val 1855"/>
              </a:avLst>
            </a:prstGeom>
            <a:ln w="12700">
              <a:noFill/>
            </a:ln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37D057CC-87B0-41A9-98FA-56C02888D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4064" cy="256837"/>
            </a:xfrm>
            <a:prstGeom prst="rect">
              <a:avLst/>
            </a:prstGeom>
          </p:spPr>
        </p:pic>
      </p:grpSp>
      <p:pic>
        <p:nvPicPr>
          <p:cNvPr id="29" name="그림 28">
            <a:extLst>
              <a:ext uri="{FF2B5EF4-FFF2-40B4-BE49-F238E27FC236}">
                <a16:creationId xmlns:a16="http://schemas.microsoft.com/office/drawing/2014/main" id="{8C0E5B22-B66B-47DF-B31F-87A11D84C0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56" t="-13024" r="-3620" b="-10640"/>
          <a:stretch/>
        </p:blipFill>
        <p:spPr>
          <a:xfrm>
            <a:off x="8458200" y="3158505"/>
            <a:ext cx="3215276" cy="912627"/>
          </a:xfrm>
          <a:prstGeom prst="roundRect">
            <a:avLst>
              <a:gd name="adj" fmla="val 3011"/>
            </a:avLst>
          </a:prstGeom>
          <a:solidFill>
            <a:schemeClr val="bg1"/>
          </a:solidFill>
          <a:ln w="19050">
            <a:solidFill>
              <a:srgbClr val="E71F18"/>
            </a:solidFill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0" name="object 3">
            <a:extLst>
              <a:ext uri="{FF2B5EF4-FFF2-40B4-BE49-F238E27FC236}">
                <a16:creationId xmlns:a16="http://schemas.microsoft.com/office/drawing/2014/main" id="{66539F04-7529-49D1-BD64-D771631AF065}"/>
              </a:ext>
            </a:extLst>
          </p:cNvPr>
          <p:cNvSpPr txBox="1"/>
          <p:nvPr/>
        </p:nvSpPr>
        <p:spPr>
          <a:xfrm>
            <a:off x="7041606" y="5992245"/>
            <a:ext cx="4436973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차트 별 조건의 별도 설정 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or </a:t>
            </a: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변경할 필요 없이 명령을 통해 일괄 조정 가능</a:t>
            </a:r>
          </a:p>
        </p:txBody>
      </p:sp>
      <p:sp>
        <p:nvSpPr>
          <p:cNvPr id="35" name="object 25">
            <a:extLst>
              <a:ext uri="{FF2B5EF4-FFF2-40B4-BE49-F238E27FC236}">
                <a16:creationId xmlns:a16="http://schemas.microsoft.com/office/drawing/2014/main" id="{0C626B29-5CA2-4D8E-B88E-FAA7252D3B13}"/>
              </a:ext>
            </a:extLst>
          </p:cNvPr>
          <p:cNvSpPr/>
          <p:nvPr/>
        </p:nvSpPr>
        <p:spPr>
          <a:xfrm>
            <a:off x="4270687" y="5027901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7">
            <a:extLst>
              <a:ext uri="{FF2B5EF4-FFF2-40B4-BE49-F238E27FC236}">
                <a16:creationId xmlns:a16="http://schemas.microsoft.com/office/drawing/2014/main" id="{D5373EDE-13D9-421C-A0F2-0B04935D2B0C}"/>
              </a:ext>
            </a:extLst>
          </p:cNvPr>
          <p:cNvSpPr txBox="1"/>
          <p:nvPr/>
        </p:nvSpPr>
        <p:spPr>
          <a:xfrm>
            <a:off x="4295809" y="5341270"/>
            <a:ext cx="1463597" cy="8871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사용자가 요청한  </a:t>
            </a: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조건 반영 </a:t>
            </a:r>
            <a:r>
              <a:rPr lang="en-US" altLang="ko-KR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+ </a:t>
            </a: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나머지 </a:t>
            </a:r>
            <a:endParaRPr lang="en-US" altLang="ko-KR" sz="1000" b="1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옵션에서  가장 적절한 </a:t>
            </a:r>
            <a:endParaRPr lang="en-US" altLang="ko-KR" sz="1000" b="1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조건이 자동 설정된 </a:t>
            </a:r>
            <a:endParaRPr lang="en-US" altLang="ko-KR" sz="1000" b="1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차트 출력</a:t>
            </a:r>
          </a:p>
        </p:txBody>
      </p:sp>
      <p:sp>
        <p:nvSpPr>
          <p:cNvPr id="45" name="object 25">
            <a:extLst>
              <a:ext uri="{FF2B5EF4-FFF2-40B4-BE49-F238E27FC236}">
                <a16:creationId xmlns:a16="http://schemas.microsoft.com/office/drawing/2014/main" id="{801E6B6E-2A02-4541-AF09-4FC5775703B9}"/>
              </a:ext>
            </a:extLst>
          </p:cNvPr>
          <p:cNvSpPr/>
          <p:nvPr/>
        </p:nvSpPr>
        <p:spPr>
          <a:xfrm>
            <a:off x="7594878" y="2045882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1EE2403A-BB2C-4359-87AF-922B9578D018}"/>
              </a:ext>
            </a:extLst>
          </p:cNvPr>
          <p:cNvSpPr txBox="1"/>
          <p:nvPr/>
        </p:nvSpPr>
        <p:spPr>
          <a:xfrm>
            <a:off x="7620000" y="2416984"/>
            <a:ext cx="1463597" cy="8871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사용자가 특정 차트의</a:t>
            </a: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분석 조건 설정 요청 시</a:t>
            </a: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 밖의 세부 조건은 </a:t>
            </a: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가장 적합한 옵션으로 </a:t>
            </a:r>
          </a:p>
          <a:p>
            <a:pPr marL="12700" marR="5080" algn="ctr">
              <a:lnSpc>
                <a:spcPts val="1300"/>
              </a:lnSpc>
              <a:spcBef>
                <a:spcPts val="100"/>
              </a:spcBef>
            </a:pPr>
            <a:r>
              <a:rPr lang="ko-KR" altLang="en-US" sz="1000" b="1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자동 설정</a:t>
            </a:r>
          </a:p>
        </p:txBody>
      </p:sp>
    </p:spTree>
    <p:extLst>
      <p:ext uri="{BB962C8B-B14F-4D97-AF65-F5344CB8AC3E}">
        <p14:creationId xmlns:p14="http://schemas.microsoft.com/office/powerpoint/2010/main" val="2777590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bject 9">
            <a:extLst>
              <a:ext uri="{FF2B5EF4-FFF2-40B4-BE49-F238E27FC236}">
                <a16:creationId xmlns:a16="http://schemas.microsoft.com/office/drawing/2014/main" id="{7089F804-5A94-4933-B1E7-438F62C90684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04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Automated </a:t>
            </a:r>
            <a:r>
              <a:rPr lang="en-US" b="1" spc="-150" dirty="0">
                <a:latin typeface="DIN Pro Bold"/>
                <a:cs typeface="DIN Pro Bold"/>
              </a:rPr>
              <a:t>Analysis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78" name="object 19">
            <a:extLst>
              <a:ext uri="{FF2B5EF4-FFF2-40B4-BE49-F238E27FC236}">
                <a16:creationId xmlns:a16="http://schemas.microsoft.com/office/drawing/2014/main" id="{22F5C968-BA72-40F3-9E38-CFEBBDB3AE04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8AA28858-8F98-4012-BD47-9013AD912E95}"/>
              </a:ext>
            </a:extLst>
          </p:cNvPr>
          <p:cNvGrpSpPr/>
          <p:nvPr/>
        </p:nvGrpSpPr>
        <p:grpSpPr>
          <a:xfrm>
            <a:off x="10754349" y="725657"/>
            <a:ext cx="730054" cy="139239"/>
            <a:chOff x="10754349" y="725657"/>
            <a:chExt cx="730054" cy="139239"/>
          </a:xfrm>
        </p:grpSpPr>
        <p:sp>
          <p:nvSpPr>
            <p:cNvPr id="80" name="object 22">
              <a:extLst>
                <a:ext uri="{FF2B5EF4-FFF2-40B4-BE49-F238E27FC236}">
                  <a16:creationId xmlns:a16="http://schemas.microsoft.com/office/drawing/2014/main" id="{1D2EFC96-54B7-4344-B91A-8B1F86F8C791}"/>
                </a:ext>
              </a:extLst>
            </p:cNvPr>
            <p:cNvSpPr txBox="1"/>
            <p:nvPr/>
          </p:nvSpPr>
          <p:spPr>
            <a:xfrm>
              <a:off x="10754349" y="725755"/>
              <a:ext cx="366395" cy="139141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800" spc="-35" dirty="0">
                  <a:latin typeface="Pretendard"/>
                  <a:cs typeface="Pretendard"/>
                </a:rPr>
                <a:t>기</a:t>
              </a:r>
              <a:r>
                <a:rPr sz="800" spc="-20" dirty="0">
                  <a:latin typeface="Pretendard"/>
                  <a:cs typeface="Pretendard"/>
                </a:rPr>
                <a:t>능</a:t>
              </a:r>
              <a:r>
                <a:rPr sz="800" spc="-25" dirty="0">
                  <a:latin typeface="Pretendard"/>
                  <a:cs typeface="Pretendard"/>
                </a:rPr>
                <a:t>소</a:t>
              </a:r>
              <a:r>
                <a:rPr sz="800" spc="-15" dirty="0">
                  <a:latin typeface="Pretendard"/>
                  <a:cs typeface="Pretendard"/>
                </a:rPr>
                <a:t>개</a:t>
              </a:r>
              <a:endParaRPr sz="800" dirty="0">
                <a:latin typeface="Pretendard"/>
                <a:cs typeface="Pretendard"/>
              </a:endParaRPr>
            </a:p>
          </p:txBody>
        </p:sp>
        <p:sp>
          <p:nvSpPr>
            <p:cNvPr id="81" name="object 24">
              <a:extLst>
                <a:ext uri="{FF2B5EF4-FFF2-40B4-BE49-F238E27FC236}">
                  <a16:creationId xmlns:a16="http://schemas.microsoft.com/office/drawing/2014/main" id="{FBC73A46-E9B7-4829-BBE1-1FD8F4099F3C}"/>
                </a:ext>
              </a:extLst>
            </p:cNvPr>
            <p:cNvSpPr txBox="1"/>
            <p:nvPr/>
          </p:nvSpPr>
          <p:spPr>
            <a:xfrm>
              <a:off x="11201403" y="725657"/>
              <a:ext cx="283000" cy="13144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25"/>
                </a:spcBef>
              </a:pPr>
              <a:r>
                <a:rPr lang="en-US" sz="750" dirty="0">
                  <a:latin typeface="DIN Pro Medium" panose="020B0604020101020102" pitchFamily="34" charset="0"/>
                  <a:cs typeface="DIN Pro Medium" panose="020B0604020101020102" pitchFamily="34" charset="0"/>
                </a:rPr>
                <a:t>GPT X</a:t>
              </a: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67B196B8-AEDC-4C2A-8009-98755039B121}"/>
                </a:ext>
              </a:extLst>
            </p:cNvPr>
            <p:cNvCxnSpPr>
              <a:cxnSpLocks/>
            </p:cNvCxnSpPr>
            <p:nvPr/>
          </p:nvCxnSpPr>
          <p:spPr>
            <a:xfrm>
              <a:off x="11158330" y="762000"/>
              <a:ext cx="0" cy="80962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object 6">
            <a:extLst>
              <a:ext uri="{FF2B5EF4-FFF2-40B4-BE49-F238E27FC236}">
                <a16:creationId xmlns:a16="http://schemas.microsoft.com/office/drawing/2014/main" id="{B6875AD2-3E3C-45D6-ABBA-4460F20BD862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GPT X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Manual Guide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Search Agent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Automated Chart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Automated Analysis</a:t>
            </a:r>
          </a:p>
        </p:txBody>
      </p:sp>
      <p:sp>
        <p:nvSpPr>
          <p:cNvPr id="84" name="object 11">
            <a:extLst>
              <a:ext uri="{FF2B5EF4-FFF2-40B4-BE49-F238E27FC236}">
                <a16:creationId xmlns:a16="http://schemas.microsoft.com/office/drawing/2014/main" id="{EA2AD764-7435-41A8-9F91-C0B7530B6925}"/>
              </a:ext>
            </a:extLst>
          </p:cNvPr>
          <p:cNvSpPr txBox="1"/>
          <p:nvPr/>
        </p:nvSpPr>
        <p:spPr>
          <a:xfrm>
            <a:off x="707299" y="1529393"/>
            <a:ext cx="10777104" cy="281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업로드 시 분석 가능한 항목 제시</a:t>
            </a:r>
            <a:r>
              <a:rPr lang="en-US" altLang="ko-KR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</a:t>
            </a:r>
            <a:r>
              <a:rPr lang="ko-KR" altLang="en-US" sz="1500" dirty="0">
                <a:solidFill>
                  <a:srgbClr val="231F2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가장 적절한 항목 선택 및 대시보드 생성</a:t>
            </a:r>
          </a:p>
        </p:txBody>
      </p:sp>
      <p:sp>
        <p:nvSpPr>
          <p:cNvPr id="85" name="object 26">
            <a:extLst>
              <a:ext uri="{FF2B5EF4-FFF2-40B4-BE49-F238E27FC236}">
                <a16:creationId xmlns:a16="http://schemas.microsoft.com/office/drawing/2014/main" id="{769CA3F9-2F6A-4EC8-93A5-0DDD1CF583E7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3">
            <a:extLst>
              <a:ext uri="{FF2B5EF4-FFF2-40B4-BE49-F238E27FC236}">
                <a16:creationId xmlns:a16="http://schemas.microsoft.com/office/drawing/2014/main" id="{7CF9A764-5F6A-444C-AE18-BEE536FEC53B}"/>
              </a:ext>
            </a:extLst>
          </p:cNvPr>
          <p:cNvSpPr txBox="1"/>
          <p:nvPr/>
        </p:nvSpPr>
        <p:spPr>
          <a:xfrm>
            <a:off x="6905930" y="5891170"/>
            <a:ext cx="4436973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kumimoji="0" lang="ko-KR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업로드된</a:t>
            </a: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데이터를 통해 얻을 수 있는 분석 정보를 </a:t>
            </a:r>
            <a:r>
              <a:rPr kumimoji="0" lang="ko-KR" alt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항목화하여</a:t>
            </a: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제시</a:t>
            </a:r>
            <a:r>
              <a:rPr kumimoji="0" lang="en-US" altLang="ko-KR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가장 적합한 정보의 대시보드화</a:t>
            </a:r>
          </a:p>
          <a:p>
            <a:pPr marL="12700" marR="0" lvl="0" indent="0" algn="r" defTabSz="914400" rtl="0" eaLnBrk="1" fontAlgn="auto" latinLnBrk="1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16" name="object 19">
            <a:extLst>
              <a:ext uri="{FF2B5EF4-FFF2-40B4-BE49-F238E27FC236}">
                <a16:creationId xmlns:a16="http://schemas.microsoft.com/office/drawing/2014/main" id="{2DAE98A0-4091-45DB-867A-15DB96FF74BD}"/>
              </a:ext>
            </a:extLst>
          </p:cNvPr>
          <p:cNvSpPr txBox="1"/>
          <p:nvPr/>
        </p:nvSpPr>
        <p:spPr>
          <a:xfrm>
            <a:off x="744467" y="2209800"/>
            <a:ext cx="2760733" cy="1212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271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데이터 분석 가능 항목 제시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도메인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데이터 성격 및 입력 데이터 정보 분석</a:t>
            </a:r>
            <a:b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사용자가 업로드한 데이터로 분석 가능한 리스트 출력</a:t>
            </a:r>
          </a:p>
        </p:txBody>
      </p:sp>
      <p:sp>
        <p:nvSpPr>
          <p:cNvPr id="117" name="object 19">
            <a:extLst>
              <a:ext uri="{FF2B5EF4-FFF2-40B4-BE49-F238E27FC236}">
                <a16:creationId xmlns:a16="http://schemas.microsoft.com/office/drawing/2014/main" id="{966ACA28-D1ED-4081-A20C-253AEF02962E}"/>
              </a:ext>
            </a:extLst>
          </p:cNvPr>
          <p:cNvSpPr txBox="1"/>
          <p:nvPr/>
        </p:nvSpPr>
        <p:spPr>
          <a:xfrm>
            <a:off x="744468" y="3821615"/>
            <a:ext cx="2760732" cy="1212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271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대시보드 생성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</a:p>
          <a:p>
            <a:pPr marL="12700" marR="0" lvl="0" indent="0" defTabSz="914400" rtl="0" eaLnBrk="1" fontAlgn="auto" latinLnBrk="1" hangingPunct="1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2700" marR="0" lvl="0" indent="0" defTabSz="914400" rtl="0" eaLnBrk="1" fontAlgn="auto" latinLnBrk="1" hangingPunct="1">
              <a:lnSpc>
                <a:spcPts val="16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리스트화된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분석 항목 중 중요도가 가장 높은 항목에 대한 자동 대시보드 생성 및 출력</a:t>
            </a:r>
          </a:p>
        </p:txBody>
      </p:sp>
      <p:sp>
        <p:nvSpPr>
          <p:cNvPr id="118" name="object 10">
            <a:extLst>
              <a:ext uri="{FF2B5EF4-FFF2-40B4-BE49-F238E27FC236}">
                <a16:creationId xmlns:a16="http://schemas.microsoft.com/office/drawing/2014/main" id="{FD86B71A-7155-4BFE-81DF-F36276026804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44378E2-C268-4E9B-AF8F-E31C642EB15B}"/>
              </a:ext>
            </a:extLst>
          </p:cNvPr>
          <p:cNvGrpSpPr/>
          <p:nvPr/>
        </p:nvGrpSpPr>
        <p:grpSpPr>
          <a:xfrm>
            <a:off x="4498115" y="2360020"/>
            <a:ext cx="6984072" cy="3422651"/>
            <a:chOff x="5169786" y="1963821"/>
            <a:chExt cx="6586655" cy="322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99FC5EFB-3F1B-464E-BE91-14875F2E4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" t="-5033" r="-11" b="778"/>
            <a:stretch/>
          </p:blipFill>
          <p:spPr>
            <a:xfrm>
              <a:off x="5169786" y="2107550"/>
              <a:ext cx="6582387" cy="3084161"/>
            </a:xfrm>
            <a:prstGeom prst="roundRect">
              <a:avLst>
                <a:gd name="adj" fmla="val 1855"/>
              </a:avLst>
            </a:prstGeom>
            <a:solidFill>
              <a:schemeClr val="bg1"/>
            </a:solidFill>
            <a:ln w="12700">
              <a:noFill/>
            </a:ln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CCDAF7DA-F51E-4D33-B5A6-A99AF0831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6655" cy="256471"/>
            </a:xfrm>
            <a:prstGeom prst="rect">
              <a:avLst/>
            </a:prstGeom>
          </p:spPr>
        </p:pic>
      </p:grpSp>
      <p:pic>
        <p:nvPicPr>
          <p:cNvPr id="48" name="그림 47">
            <a:extLst>
              <a:ext uri="{FF2B5EF4-FFF2-40B4-BE49-F238E27FC236}">
                <a16:creationId xmlns:a16="http://schemas.microsoft.com/office/drawing/2014/main" id="{76E4C3AE-22CD-40C6-997A-86C6F3BF0C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95" t="-3905" r="-2916" b="-3371"/>
          <a:stretch/>
        </p:blipFill>
        <p:spPr>
          <a:xfrm>
            <a:off x="8839200" y="3289124"/>
            <a:ext cx="2844020" cy="2004680"/>
          </a:xfrm>
          <a:prstGeom prst="roundRect">
            <a:avLst>
              <a:gd name="adj" fmla="val 3011"/>
            </a:avLst>
          </a:prstGeom>
          <a:solidFill>
            <a:schemeClr val="bg1"/>
          </a:solidFill>
          <a:ln w="19050">
            <a:solidFill>
              <a:srgbClr val="E71F18"/>
            </a:solidFill>
          </a:ln>
          <a:effectLst>
            <a:outerShdw blurRad="254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50" name="object 25">
            <a:extLst>
              <a:ext uri="{FF2B5EF4-FFF2-40B4-BE49-F238E27FC236}">
                <a16:creationId xmlns:a16="http://schemas.microsoft.com/office/drawing/2014/main" id="{F8F4A137-6237-4330-A5E1-1BA29FDDF41C}"/>
              </a:ext>
            </a:extLst>
          </p:cNvPr>
          <p:cNvSpPr/>
          <p:nvPr/>
        </p:nvSpPr>
        <p:spPr>
          <a:xfrm>
            <a:off x="7929882" y="2059135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27">
            <a:extLst>
              <a:ext uri="{FF2B5EF4-FFF2-40B4-BE49-F238E27FC236}">
                <a16:creationId xmlns:a16="http://schemas.microsoft.com/office/drawing/2014/main" id="{8AB1F29E-964D-4ED1-AED0-9D1DDD9AB3DF}"/>
              </a:ext>
            </a:extLst>
          </p:cNvPr>
          <p:cNvSpPr txBox="1"/>
          <p:nvPr/>
        </p:nvSpPr>
        <p:spPr>
          <a:xfrm>
            <a:off x="7987888" y="2380534"/>
            <a:ext cx="1397113" cy="948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100"/>
              </a:spcBef>
            </a:pP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데이터 업로드 시 </a:t>
            </a:r>
          </a:p>
          <a:p>
            <a:pPr marL="12700" marR="5080" algn="ctr">
              <a:lnSpc>
                <a:spcPts val="1400"/>
              </a:lnSpc>
              <a:spcBef>
                <a:spcPts val="100"/>
              </a:spcBef>
            </a:pP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데이터 정보 및 분석 가능 </a:t>
            </a:r>
            <a:endParaRPr lang="en-US" altLang="ko-KR" sz="1000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 algn="ctr">
              <a:lnSpc>
                <a:spcPts val="1400"/>
              </a:lnSpc>
              <a:spcBef>
                <a:spcPts val="100"/>
              </a:spcBef>
            </a:pP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항목 출력</a:t>
            </a:r>
            <a:r>
              <a:rPr lang="en-US" altLang="ko-KR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사용자가 </a:t>
            </a:r>
            <a:endParaRPr lang="en-US" altLang="ko-KR" sz="1000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 algn="ctr">
              <a:lnSpc>
                <a:spcPts val="1400"/>
              </a:lnSpc>
              <a:spcBef>
                <a:spcPts val="100"/>
              </a:spcBef>
            </a:pP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선택한 항목 대시보드</a:t>
            </a:r>
            <a:endParaRPr lang="en-US" altLang="ko-KR" sz="1000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 marL="12700" marR="5080" algn="ctr">
              <a:lnSpc>
                <a:spcPts val="1400"/>
              </a:lnSpc>
              <a:spcBef>
                <a:spcPts val="100"/>
              </a:spcBef>
            </a:pPr>
            <a:r>
              <a:rPr lang="ko-KR" altLang="en-US" sz="100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디스플레이</a:t>
            </a:r>
          </a:p>
        </p:txBody>
      </p:sp>
    </p:spTree>
    <p:extLst>
      <p:ext uri="{BB962C8B-B14F-4D97-AF65-F5344CB8AC3E}">
        <p14:creationId xmlns:p14="http://schemas.microsoft.com/office/powerpoint/2010/main" val="3513629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5E6D89-4DAC-42F9-A48A-B5E4B02F5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ject 23">
            <a:extLst>
              <a:ext uri="{FF2B5EF4-FFF2-40B4-BE49-F238E27FC236}">
                <a16:creationId xmlns:a16="http://schemas.microsoft.com/office/drawing/2014/main" id="{AB298383-5DCD-41E5-A541-E264D2438F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299" y="1325999"/>
            <a:ext cx="108902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0</a:t>
            </a:r>
            <a:r>
              <a:rPr lang="en-US"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4</a:t>
            </a:r>
            <a:endParaRPr sz="8000" dirty="0">
              <a:latin typeface="DIN Pro Bold"/>
              <a:cs typeface="DIN Pro Bold"/>
            </a:endParaRPr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2BC75255-BC07-44E6-86CA-E16188F6B8D3}"/>
              </a:ext>
            </a:extLst>
          </p:cNvPr>
          <p:cNvSpPr txBox="1"/>
          <p:nvPr/>
        </p:nvSpPr>
        <p:spPr>
          <a:xfrm>
            <a:off x="3387794" y="1344287"/>
            <a:ext cx="8423206" cy="16927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500"/>
              </a:lnSpc>
              <a:spcBef>
                <a:spcPts val="100"/>
              </a:spcBef>
            </a:pPr>
            <a:r>
              <a:rPr lang="en-US" sz="6000" b="1" spc="-150" dirty="0">
                <a:solidFill>
                  <a:srgbClr val="FFFFFF"/>
                </a:solidFill>
                <a:latin typeface="DIN Pro Bold"/>
                <a:cs typeface="DIN Pro Bold"/>
              </a:rPr>
              <a:t>COMPETITIVE </a:t>
            </a:r>
          </a:p>
          <a:p>
            <a:pPr marL="12700">
              <a:lnSpc>
                <a:spcPts val="6500"/>
              </a:lnSpc>
              <a:spcBef>
                <a:spcPts val="100"/>
              </a:spcBef>
            </a:pPr>
            <a:r>
              <a:rPr lang="en-US" sz="6000" b="1" spc="-150" dirty="0">
                <a:solidFill>
                  <a:srgbClr val="FFFFFF"/>
                </a:solidFill>
                <a:latin typeface="DIN Pro Bold"/>
                <a:cs typeface="DIN Pro Bold"/>
              </a:rPr>
              <a:t>ANALYSIS</a:t>
            </a:r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0B16558F-8F7D-426B-85A2-D27501DB1838}"/>
              </a:ext>
            </a:extLst>
          </p:cNvPr>
          <p:cNvSpPr txBox="1"/>
          <p:nvPr/>
        </p:nvSpPr>
        <p:spPr>
          <a:xfrm>
            <a:off x="3440328" y="4503760"/>
            <a:ext cx="4027271" cy="5974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Competitive Edge </a:t>
            </a:r>
            <a:r>
              <a:rPr lang="en-US" sz="900" b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| Killer </a:t>
            </a:r>
            <a:r>
              <a:rPr lang="en-US" sz="900" b="0" dirty="0" err="1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Contetnts</a:t>
            </a:r>
            <a:endParaRPr lang="en-US" sz="1000" b="0" dirty="0">
              <a:solidFill>
                <a:srgbClr val="FFFFFF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Competitive Analysis </a:t>
            </a:r>
            <a:r>
              <a:rPr lang="en-US" sz="900" b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| Framework</a:t>
            </a:r>
            <a:endParaRPr lang="en-US" sz="1000" b="0" dirty="0">
              <a:solidFill>
                <a:srgbClr val="FFFFFF"/>
              </a:solidFill>
              <a:latin typeface="DIN Pro Light" panose="020B0504020101010102" pitchFamily="34" charset="0"/>
              <a:cs typeface="DIN Pro Light" panose="020B0504020101010102" pitchFamily="34" charset="0"/>
            </a:endParaRPr>
          </a:p>
          <a:p>
            <a:pPr marL="183515" indent="-171450">
              <a:lnSpc>
                <a:spcPts val="15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00330" algn="l"/>
              </a:tabLst>
            </a:pPr>
            <a:r>
              <a:rPr lang="en-US" sz="1000" b="0" dirty="0">
                <a:solidFill>
                  <a:srgbClr val="FFFFFF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Competitive Analysis</a:t>
            </a:r>
          </a:p>
        </p:txBody>
      </p:sp>
      <p:sp>
        <p:nvSpPr>
          <p:cNvPr id="13" name="object 2501">
            <a:extLst>
              <a:ext uri="{FF2B5EF4-FFF2-40B4-BE49-F238E27FC236}">
                <a16:creationId xmlns:a16="http://schemas.microsoft.com/office/drawing/2014/main" id="{AFF2BB25-DD79-4779-8765-CDB2CE0C625A}"/>
              </a:ext>
            </a:extLst>
          </p:cNvPr>
          <p:cNvSpPr txBox="1"/>
          <p:nvPr/>
        </p:nvSpPr>
        <p:spPr>
          <a:xfrm>
            <a:off x="3440329" y="3657600"/>
            <a:ext cx="5322671" cy="222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ko-KR" altLang="en-US" sz="1200" spc="-20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경쟁제품 비교분석</a:t>
            </a: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B5BBAE5F-EBBD-459D-B9F0-856B7646F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467" y="6019800"/>
            <a:ext cx="1173958" cy="1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1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7245F94F-5054-4421-90A3-499F14E3AE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314" y="1535113"/>
            <a:ext cx="10931490" cy="4627967"/>
          </a:xfrm>
          <a:prstGeom prst="rect">
            <a:avLst/>
          </a:prstGeom>
        </p:spPr>
      </p:pic>
      <p:graphicFrame>
        <p:nvGraphicFramePr>
          <p:cNvPr id="15" name="표 15">
            <a:extLst>
              <a:ext uri="{FF2B5EF4-FFF2-40B4-BE49-F238E27FC236}">
                <a16:creationId xmlns:a16="http://schemas.microsoft.com/office/drawing/2014/main" id="{92F99ADB-57A8-4E55-8E29-117C3B43B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72296"/>
              </p:ext>
            </p:extLst>
          </p:nvPr>
        </p:nvGraphicFramePr>
        <p:xfrm>
          <a:off x="705314" y="1531181"/>
          <a:ext cx="10931490" cy="4628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321">
                  <a:extLst>
                    <a:ext uri="{9D8B030D-6E8A-4147-A177-3AD203B41FA5}">
                      <a16:colId xmlns:a16="http://schemas.microsoft.com/office/drawing/2014/main" val="3834057435"/>
                    </a:ext>
                  </a:extLst>
                </a:gridCol>
                <a:gridCol w="6209222">
                  <a:extLst>
                    <a:ext uri="{9D8B030D-6E8A-4147-A177-3AD203B41FA5}">
                      <a16:colId xmlns:a16="http://schemas.microsoft.com/office/drawing/2014/main" val="1065840759"/>
                    </a:ext>
                  </a:extLst>
                </a:gridCol>
                <a:gridCol w="1532493">
                  <a:extLst>
                    <a:ext uri="{9D8B030D-6E8A-4147-A177-3AD203B41FA5}">
                      <a16:colId xmlns:a16="http://schemas.microsoft.com/office/drawing/2014/main" val="86046349"/>
                    </a:ext>
                  </a:extLst>
                </a:gridCol>
                <a:gridCol w="1551454">
                  <a:extLst>
                    <a:ext uri="{9D8B030D-6E8A-4147-A177-3AD203B41FA5}">
                      <a16:colId xmlns:a16="http://schemas.microsoft.com/office/drawing/2014/main" val="1607282476"/>
                    </a:ext>
                  </a:extLst>
                </a:gridCol>
              </a:tblGrid>
              <a:tr h="51743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endParaRPr lang="ko-KR" altLang="en-US" sz="12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ko-KR" altLang="en-US" sz="2000" b="0" spc="100" baseline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스캐터엑스</a:t>
                      </a:r>
                      <a:endParaRPr lang="ko-KR" altLang="en-US" sz="2000" b="0" spc="100" baseline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10630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S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</a:t>
                      </a: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500"/>
                        </a:lnSpc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T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</a:t>
                      </a: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981870"/>
                  </a:ext>
                </a:extLst>
              </a:tr>
              <a:tr h="53910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L</a:t>
                      </a:r>
                      <a:r>
                        <a:rPr lang="en-US" altLang="ko-KR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 / NC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Low Code / No Code 50</a:t>
                      </a: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개 이상의 최고급 기능의 컴포넌트 제공</a:t>
                      </a:r>
                      <a:endParaRPr lang="ko-KR" altLang="en-US" sz="11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하나의 완벽한 시스템을 구축할 수 있는 기능 제공</a:t>
                      </a:r>
                      <a:endParaRPr lang="ko-KR" altLang="en-US" sz="1100" b="0" dirty="0">
                        <a:solidFill>
                          <a:srgbClr val="E71F18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일부 지원 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일부 지원 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089467"/>
                  </a:ext>
                </a:extLst>
              </a:tr>
              <a:tr h="51826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Gallery Viewer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테이블 형태의 </a:t>
                      </a:r>
                      <a:r>
                        <a:rPr lang="en-US" altLang="ko-KR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Gallery View 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 분산처리 진행</a:t>
                      </a:r>
                      <a:r>
                        <a:rPr lang="en-US" altLang="ko-KR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시각화의 부분범위 처리로 실시간 시각화 가능</a:t>
                      </a: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lang="ko-KR" altLang="en-US" sz="1100" b="0" dirty="0" err="1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억건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이상의 데이터 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- 10</a:t>
                      </a:r>
                      <a:r>
                        <a:rPr lang="ko-KR" altLang="en-US" sz="1100" b="0" dirty="0" err="1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분이내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처리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자원 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권장 사양내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다중측 형태의 </a:t>
                      </a:r>
                      <a:endParaRPr lang="en-US" altLang="ko-KR" sz="1000" b="0" dirty="0">
                        <a:effectLst/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차트로 지원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682750"/>
                  </a:ext>
                </a:extLst>
              </a:tr>
              <a:tr h="72693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Chart Distributed Drawing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ts val="1400"/>
                        </a:lnSpc>
                      </a:pP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Layer Driven </a:t>
                      </a: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방식의 분산처리 기능 제공</a:t>
                      </a:r>
                      <a:b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수억 건의 데이터를 하나의 차트에 가장 빠르게 시각화 할 수 있는 유일한 솔루션</a:t>
                      </a:r>
                      <a:endParaRPr lang="ko-KR" altLang="en-US" sz="11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억 건 이상의 데이터 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- 3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분 이내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자원 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: 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권장 사양내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428059"/>
                  </a:ext>
                </a:extLst>
              </a:tr>
              <a:tr h="73611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Xomit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ts val="1400"/>
                        </a:lnSpc>
                      </a:pP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특정 </a:t>
                      </a: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Unique </a:t>
                      </a: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정보에 대한 데이터 분포</a:t>
                      </a: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/</a:t>
                      </a: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트랜드를 분석하고자 할 때</a:t>
                      </a: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b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수백만</a:t>
                      </a: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~</a:t>
                      </a: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수억 건 단위의 관련 데이터를 </a:t>
                      </a:r>
                      <a:r>
                        <a:rPr lang="en-US" altLang="ko-KR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x</a:t>
                      </a:r>
                      <a:r>
                        <a:rPr lang="ko-KR" altLang="en-US" sz="11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축 기준으로 분석할 수 있는 기능</a:t>
                      </a: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err="1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툴팁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정보 및 확대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축소 기능을 통해 </a:t>
                      </a: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x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축 정렬 분석 진행</a:t>
                      </a: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879862"/>
                  </a:ext>
                </a:extLst>
              </a:tr>
              <a:tr h="52568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Embedded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MSA API 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기반의 빅데이터 분석 기능을 기업의 기존 시스템에 </a:t>
                      </a:r>
                      <a:r>
                        <a:rPr lang="ko-KR" altLang="en-US" sz="1100" b="0" dirty="0" err="1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임베디드하여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사용할 수 있는 기능</a:t>
                      </a: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기존 시스템 변경 없이 일체화 가능</a:t>
                      </a:r>
                      <a:endParaRPr lang="en-US" altLang="ko-KR" sz="1100" b="0" dirty="0">
                        <a:solidFill>
                          <a:srgbClr val="E71F18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일부 지원 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일부 지원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738708"/>
                  </a:ext>
                </a:extLst>
              </a:tr>
              <a:tr h="52568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Customizing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각 도메인 또는 고객사에 특화된 차트 타입 제공</a:t>
                      </a: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고객사 고유의 차트 타입을 유지하면서 </a:t>
                      </a:r>
                      <a:r>
                        <a:rPr lang="en-US" altLang="ko-KR" sz="1100" b="0" dirty="0" err="1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Xmorse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의 분석 옵션과 기능을 사용할 수 있도록 커스터마이징 가능</a:t>
                      </a:r>
                      <a:endParaRPr lang="en-US" altLang="ko-KR" sz="1100" b="0" dirty="0">
                        <a:solidFill>
                          <a:srgbClr val="E71F18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일부 지원 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400"/>
                        </a:lnSpc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일부 지원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889715"/>
                  </a:ext>
                </a:extLst>
              </a:tr>
              <a:tr h="53910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Streaming Batch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Live Chart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 형태의 실시간 데이터를 수만 장의 </a:t>
                      </a:r>
                      <a:r>
                        <a:rPr lang="en-US" altLang="ko-KR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Chart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로 </a:t>
                      </a:r>
                      <a:r>
                        <a:rPr lang="en-US" altLang="ko-KR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Report</a:t>
                      </a:r>
                      <a:r>
                        <a:rPr lang="ko-KR" altLang="en-US" sz="1100" b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할 수 있는 기능 지원</a:t>
                      </a:r>
                    </a:p>
                    <a:p>
                      <a:pPr marL="72000" marR="0" lvl="0" indent="0" algn="l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0.1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초 단위의 파라미터 데이터가 발생하는 시스템 실시간 배치 </a:t>
                      </a:r>
                      <a:r>
                        <a:rPr lang="ko-KR" altLang="en-US" sz="1100" b="0" dirty="0" err="1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레포트</a:t>
                      </a:r>
                      <a:r>
                        <a:rPr lang="ko-KR" altLang="en-US" sz="1100" b="0" dirty="0">
                          <a:solidFill>
                            <a:srgbClr val="E71F18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기능 제공</a:t>
                      </a: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지원하지 않음</a:t>
                      </a:r>
                      <a:endParaRPr lang="ko-KR" altLang="en-US" sz="1000" b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0001" marR="90001" marT="45000" marB="45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945481"/>
                  </a:ext>
                </a:extLst>
              </a:tr>
            </a:tbl>
          </a:graphicData>
        </a:graphic>
      </p:graphicFrame>
      <p:sp>
        <p:nvSpPr>
          <p:cNvPr id="35" name="object 9">
            <a:extLst>
              <a:ext uri="{FF2B5EF4-FFF2-40B4-BE49-F238E27FC236}">
                <a16:creationId xmlns:a16="http://schemas.microsoft.com/office/drawing/2014/main" id="{BB7819DC-D5C2-4A33-ABD2-3CA1D5034304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01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solidFill>
                  <a:srgbClr val="E61F18"/>
                </a:solidFill>
                <a:latin typeface="DIN Pro Bold"/>
                <a:cs typeface="DIN Pro Bold"/>
              </a:rPr>
              <a:t>Competitive </a:t>
            </a:r>
            <a:r>
              <a:rPr lang="en-US" spc="-150" dirty="0">
                <a:latin typeface="DIN Pro Bold"/>
                <a:cs typeface="DIN Pro Bold"/>
              </a:rPr>
              <a:t>Edge   </a:t>
            </a:r>
            <a:r>
              <a:rPr lang="en-US" altLang="ko-KR" sz="1000" spc="-150" dirty="0">
                <a:solidFill>
                  <a:srgbClr val="E61F18"/>
                </a:solidFill>
                <a:latin typeface="DIN Pro Bold"/>
                <a:cs typeface="DIN Pro Bold"/>
              </a:rPr>
              <a:t> </a:t>
            </a:r>
            <a:r>
              <a:rPr lang="en-US" altLang="ko-KR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Killer </a:t>
            </a:r>
            <a:r>
              <a:rPr lang="en-US" altLang="ko-KR" sz="2000" b="1" dirty="0" err="1">
                <a:latin typeface="DIN Pro Regular" panose="020B0504020101020102" pitchFamily="34" charset="0"/>
                <a:cs typeface="DIN Pro Regular" panose="020B0504020101020102" pitchFamily="34" charset="0"/>
              </a:rPr>
              <a:t>Contetnts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36" name="object 19">
            <a:extLst>
              <a:ext uri="{FF2B5EF4-FFF2-40B4-BE49-F238E27FC236}">
                <a16:creationId xmlns:a16="http://schemas.microsoft.com/office/drawing/2014/main" id="{F1765878-D516-46A1-817B-70ED2B101483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6">
            <a:extLst>
              <a:ext uri="{FF2B5EF4-FFF2-40B4-BE49-F238E27FC236}">
                <a16:creationId xmlns:a16="http://schemas.microsoft.com/office/drawing/2014/main" id="{757989C4-067D-4C00-BF1C-4ED57940A124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4">
            <a:extLst>
              <a:ext uri="{FF2B5EF4-FFF2-40B4-BE49-F238E27FC236}">
                <a16:creationId xmlns:a16="http://schemas.microsoft.com/office/drawing/2014/main" id="{B60B6E85-910F-42C4-9088-11D28E43236C}"/>
              </a:ext>
            </a:extLst>
          </p:cNvPr>
          <p:cNvSpPr txBox="1"/>
          <p:nvPr/>
        </p:nvSpPr>
        <p:spPr>
          <a:xfrm>
            <a:off x="10515602" y="878057"/>
            <a:ext cx="1121202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COMPETITIVE ANALYSIS</a:t>
            </a:r>
          </a:p>
        </p:txBody>
      </p:sp>
      <p:sp>
        <p:nvSpPr>
          <p:cNvPr id="53" name="object 6">
            <a:extLst>
              <a:ext uri="{FF2B5EF4-FFF2-40B4-BE49-F238E27FC236}">
                <a16:creationId xmlns:a16="http://schemas.microsoft.com/office/drawing/2014/main" id="{2CB27E6B-CDF4-4A1E-ABB2-2ECA57A27624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latin typeface="DIN Pro Regular" panose="020B0504020101020102" pitchFamily="34" charset="0"/>
                <a:cs typeface="DIN Pro Regular" panose="020B0504020101020102" pitchFamily="34" charset="0"/>
              </a:rPr>
              <a:t>Competitive Edge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Competitive Analysis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Competitive Analysis</a:t>
            </a:r>
          </a:p>
        </p:txBody>
      </p:sp>
      <p:sp>
        <p:nvSpPr>
          <p:cNvPr id="55" name="object 10">
            <a:extLst>
              <a:ext uri="{FF2B5EF4-FFF2-40B4-BE49-F238E27FC236}">
                <a16:creationId xmlns:a16="http://schemas.microsoft.com/office/drawing/2014/main" id="{FCDA7E5C-2F17-4681-B432-2CBBB9900640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7843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5CCCE26-3FBD-4705-8028-7262F9901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3288" y="1954949"/>
            <a:ext cx="5103511" cy="421844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BAAF494-BF5F-4238-9333-7CA839B953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954949"/>
            <a:ext cx="4873762" cy="4218441"/>
          </a:xfrm>
          <a:prstGeom prst="rect">
            <a:avLst/>
          </a:prstGeom>
        </p:spPr>
      </p:pic>
      <p:graphicFrame>
        <p:nvGraphicFramePr>
          <p:cNvPr id="2" name="표 6">
            <a:extLst>
              <a:ext uri="{FF2B5EF4-FFF2-40B4-BE49-F238E27FC236}">
                <a16:creationId xmlns:a16="http://schemas.microsoft.com/office/drawing/2014/main" id="{285BDFFC-0CE9-40A1-A97D-A1EAECD59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475615"/>
              </p:ext>
            </p:extLst>
          </p:nvPr>
        </p:nvGraphicFramePr>
        <p:xfrm>
          <a:off x="685800" y="1954949"/>
          <a:ext cx="4874296" cy="42213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8574">
                  <a:extLst>
                    <a:ext uri="{9D8B030D-6E8A-4147-A177-3AD203B41FA5}">
                      <a16:colId xmlns:a16="http://schemas.microsoft.com/office/drawing/2014/main" val="1179893813"/>
                    </a:ext>
                  </a:extLst>
                </a:gridCol>
                <a:gridCol w="1224589">
                  <a:extLst>
                    <a:ext uri="{9D8B030D-6E8A-4147-A177-3AD203B41FA5}">
                      <a16:colId xmlns:a16="http://schemas.microsoft.com/office/drawing/2014/main" val="2331022480"/>
                    </a:ext>
                  </a:extLst>
                </a:gridCol>
                <a:gridCol w="1212559">
                  <a:extLst>
                    <a:ext uri="{9D8B030D-6E8A-4147-A177-3AD203B41FA5}">
                      <a16:colId xmlns:a16="http://schemas.microsoft.com/office/drawing/2014/main" val="1782666111"/>
                    </a:ext>
                  </a:extLst>
                </a:gridCol>
                <a:gridCol w="1218574">
                  <a:extLst>
                    <a:ext uri="{9D8B030D-6E8A-4147-A177-3AD203B41FA5}">
                      <a16:colId xmlns:a16="http://schemas.microsoft.com/office/drawing/2014/main" val="2552503359"/>
                    </a:ext>
                  </a:extLst>
                </a:gridCol>
              </a:tblGrid>
              <a:tr h="364490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endParaRPr lang="ko-KR" altLang="en-US" sz="10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1600" b="0" dirty="0" err="1">
                          <a:solidFill>
                            <a:schemeClr val="bg1"/>
                          </a:solidFill>
                          <a:latin typeface="Pretendard Bold" panose="02000803000000020004" pitchFamily="2" charset="-127"/>
                          <a:ea typeface="Pretendard Bold" panose="02000803000000020004" pitchFamily="2" charset="-127"/>
                          <a:cs typeface="Pretendard Bold" panose="02000803000000020004" pitchFamily="2" charset="-127"/>
                        </a:rPr>
                        <a:t>스캐터엑스</a:t>
                      </a:r>
                      <a:endParaRPr lang="ko-KR" altLang="en-US" sz="1050" b="0" dirty="0">
                        <a:solidFill>
                          <a:schemeClr val="bg1"/>
                        </a:solidFill>
                        <a:latin typeface="Pretendard Bold" panose="02000803000000020004" pitchFamily="2" charset="-127"/>
                        <a:ea typeface="Pretendard Bold" panose="02000803000000020004" pitchFamily="2" charset="-127"/>
                        <a:cs typeface="Pretendard Bold" panose="02000803000000020004" pitchFamily="2" charset="-127"/>
                      </a:endParaRPr>
                    </a:p>
                  </a:txBody>
                  <a:tcPr marT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S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사</a:t>
                      </a:r>
                    </a:p>
                  </a:txBody>
                  <a:tcPr marR="90000" marT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T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사</a:t>
                      </a:r>
                    </a:p>
                  </a:txBody>
                  <a:tcPr marR="90000" marT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099044"/>
                  </a:ext>
                </a:extLst>
              </a:tr>
              <a:tr h="28284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제품</a:t>
                      </a:r>
                      <a:r>
                        <a:rPr lang="en-US" altLang="ko-KR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/</a:t>
                      </a: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서비스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Cloud/SaaS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On-premise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On-premise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154660"/>
                  </a:ext>
                </a:extLst>
              </a:tr>
              <a:tr h="28284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마케팅 인지도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Low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High(#1)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High(#9)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480558"/>
                  </a:ext>
                </a:extLst>
              </a:tr>
              <a:tr h="28938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제품기술력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High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High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High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748132"/>
                  </a:ext>
                </a:extLst>
              </a:tr>
              <a:tr h="271378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업무 전문성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Manufacture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general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general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96448"/>
                  </a:ext>
                </a:extLst>
              </a:tr>
              <a:tr h="68887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가격 정책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Subscribe, Perpetual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Quote based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One-time payment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Annual Subscription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Quote based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390250"/>
                  </a:ext>
                </a:extLst>
              </a:tr>
              <a:tr h="53721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마케팅 전략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Email/Blog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Education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Conference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Awards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Education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Conference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Awards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4259"/>
                  </a:ext>
                </a:extLst>
              </a:tr>
              <a:tr h="28284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고객 요구사항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Accept Most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Not accept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Not accept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27507"/>
                  </a:ext>
                </a:extLst>
              </a:tr>
              <a:tr h="270706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운영 유지비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Low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High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High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126729"/>
                  </a:ext>
                </a:extLst>
              </a:tr>
              <a:tr h="545995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고객 지원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교육 서비스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동영상 가이드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기술인력 지원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기술 지원</a:t>
                      </a: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Elite/OEM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프로그램 제공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Tibco Support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Central</a:t>
                      </a: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을 통한 </a:t>
                      </a:r>
                      <a:endParaRPr lang="en-US" altLang="ko-KR" sz="950" dirty="0">
                        <a:effectLst/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요청사항 제출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197391"/>
                  </a:ext>
                </a:extLst>
              </a:tr>
              <a:tr h="394330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</a:pPr>
                      <a:r>
                        <a:rPr lang="en-US" altLang="ko-KR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SNS </a:t>
                      </a:r>
                      <a:r>
                        <a:rPr lang="ko-KR" altLang="en-US" sz="9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서비스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블로그 </a:t>
                      </a:r>
                      <a:endParaRPr lang="en-US" altLang="ko-KR" sz="1050" b="0" i="0" spc="0" baseline="0" dirty="0">
                        <a:effectLst/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 err="1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StoneBreak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공유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없음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커뮤니티 포럼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31390"/>
                  </a:ext>
                </a:extLst>
              </a:tr>
            </a:tbl>
          </a:graphicData>
        </a:graphic>
      </p:graphicFrame>
      <p:sp>
        <p:nvSpPr>
          <p:cNvPr id="49" name="object 19">
            <a:extLst>
              <a:ext uri="{FF2B5EF4-FFF2-40B4-BE49-F238E27FC236}">
                <a16:creationId xmlns:a16="http://schemas.microsoft.com/office/drawing/2014/main" id="{E38B7B5B-B7C7-4478-86C7-82B053B829BC}"/>
              </a:ext>
            </a:extLst>
          </p:cNvPr>
          <p:cNvSpPr txBox="1"/>
          <p:nvPr/>
        </p:nvSpPr>
        <p:spPr>
          <a:xfrm>
            <a:off x="855939" y="1564742"/>
            <a:ext cx="3806835" cy="223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200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Competitive Analysis Framework</a:t>
            </a:r>
            <a:r>
              <a:rPr lang="en-US" altLang="ko-KR" sz="1100" dirty="0">
                <a:solidFill>
                  <a:srgbClr val="E71F18"/>
                </a:solidFill>
                <a:latin typeface="DIN Pro Regular" panose="020B0504020101020102" pitchFamily="34" charset="0"/>
                <a:ea typeface="Pretendard SemiBold" panose="02000703000000020004" pitchFamily="2" charset="-127"/>
                <a:cs typeface="DIN Pro Regular" panose="020B0504020101020102" pitchFamily="34" charset="0"/>
              </a:rPr>
              <a:t>(Business)</a:t>
            </a:r>
            <a:endParaRPr lang="ko-KR" altLang="en-US" sz="1050" dirty="0">
              <a:solidFill>
                <a:srgbClr val="E71F18"/>
              </a:solidFill>
              <a:effectLst/>
              <a:latin typeface="DIN Pro Regular" panose="020B0504020101020102" pitchFamily="34" charset="0"/>
              <a:ea typeface="Pretendard Light" panose="02000403000000020004" pitchFamily="2" charset="-127"/>
              <a:cs typeface="DIN Pro Regular" panose="020B0504020101020102" pitchFamily="34" charset="0"/>
            </a:endParaRPr>
          </a:p>
        </p:txBody>
      </p:sp>
      <p:graphicFrame>
        <p:nvGraphicFramePr>
          <p:cNvPr id="51" name="표 6">
            <a:extLst>
              <a:ext uri="{FF2B5EF4-FFF2-40B4-BE49-F238E27FC236}">
                <a16:creationId xmlns:a16="http://schemas.microsoft.com/office/drawing/2014/main" id="{F274D77F-8D3D-48F3-B7E6-539FD6355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914330"/>
              </p:ext>
            </p:extLst>
          </p:nvPr>
        </p:nvGraphicFramePr>
        <p:xfrm>
          <a:off x="6533284" y="1954949"/>
          <a:ext cx="5103518" cy="42269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93799">
                  <a:extLst>
                    <a:ext uri="{9D8B030D-6E8A-4147-A177-3AD203B41FA5}">
                      <a16:colId xmlns:a16="http://schemas.microsoft.com/office/drawing/2014/main" val="1173640868"/>
                    </a:ext>
                  </a:extLst>
                </a:gridCol>
                <a:gridCol w="1356467">
                  <a:extLst>
                    <a:ext uri="{9D8B030D-6E8A-4147-A177-3AD203B41FA5}">
                      <a16:colId xmlns:a16="http://schemas.microsoft.com/office/drawing/2014/main" val="2331022480"/>
                    </a:ext>
                  </a:extLst>
                </a:gridCol>
                <a:gridCol w="1268695">
                  <a:extLst>
                    <a:ext uri="{9D8B030D-6E8A-4147-A177-3AD203B41FA5}">
                      <a16:colId xmlns:a16="http://schemas.microsoft.com/office/drawing/2014/main" val="1782666111"/>
                    </a:ext>
                  </a:extLst>
                </a:gridCol>
                <a:gridCol w="1284557">
                  <a:extLst>
                    <a:ext uri="{9D8B030D-6E8A-4147-A177-3AD203B41FA5}">
                      <a16:colId xmlns:a16="http://schemas.microsoft.com/office/drawing/2014/main" val="2552503359"/>
                    </a:ext>
                  </a:extLst>
                </a:gridCol>
              </a:tblGrid>
              <a:tr h="376772"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endParaRPr lang="ko-KR" altLang="en-US" sz="1600" b="0" dirty="0">
                        <a:solidFill>
                          <a:schemeClr val="bg1"/>
                        </a:solidFill>
                        <a:latin typeface="Pretendard Bold" panose="02000803000000020004" pitchFamily="2" charset="-127"/>
                        <a:ea typeface="Pretendard Bold" panose="02000803000000020004" pitchFamily="2" charset="-127"/>
                        <a:cs typeface="Pretendard Bold" panose="020008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1600" b="0" dirty="0" err="1">
                          <a:solidFill>
                            <a:schemeClr val="bg1"/>
                          </a:solidFill>
                          <a:latin typeface="Pretendard Bold" panose="02000803000000020004" pitchFamily="2" charset="-127"/>
                          <a:ea typeface="Pretendard Bold" panose="02000803000000020004" pitchFamily="2" charset="-127"/>
                          <a:cs typeface="Pretendard Bold" panose="02000803000000020004" pitchFamily="2" charset="-127"/>
                        </a:rPr>
                        <a:t>스캐터엑스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Pretendard Bold" panose="02000803000000020004" pitchFamily="2" charset="-127"/>
                        <a:ea typeface="Pretendard Bold" panose="02000803000000020004" pitchFamily="2" charset="-127"/>
                        <a:cs typeface="Pretendard Bold" panose="02000803000000020004" pitchFamily="2" charset="-127"/>
                      </a:endParaRPr>
                    </a:p>
                  </a:txBody>
                  <a:tcPr marL="0" marR="0" marT="72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S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사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T</a:t>
                      </a:r>
                      <a:r>
                        <a:rPr lang="ko-KR" altLang="en-US" sz="105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사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099044"/>
                  </a:ext>
                </a:extLst>
              </a:tr>
              <a:tr h="296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제품</a:t>
                      </a:r>
                      <a:r>
                        <a:rPr lang="en-US" altLang="ko-KR" sz="10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/</a:t>
                      </a:r>
                      <a:r>
                        <a:rPr lang="ko-KR" altLang="en-US" sz="10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서비스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Cloud/SaaS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On-premise</a:t>
                      </a:r>
                      <a:endParaRPr lang="en-US" altLang="ko-KR" sz="950" dirty="0">
                        <a:effectLst/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On-premise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154660"/>
                  </a:ext>
                </a:extLst>
              </a:tr>
              <a:tr h="296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spc="10" baseline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R/Python</a:t>
                      </a:r>
                      <a:r>
                        <a:rPr lang="ko-KR" altLang="en-US" sz="1050" spc="10" baseline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고급분석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유기적 지원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가능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5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가능</a:t>
                      </a:r>
                      <a:endParaRPr lang="ko-KR" altLang="en-US" sz="95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480558"/>
                  </a:ext>
                </a:extLst>
              </a:tr>
              <a:tr h="10856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 특성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가용성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확장성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</a:t>
                      </a:r>
                      <a:b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공유성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접근성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</a:t>
                      </a:r>
                      <a:b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ko-KR" altLang="en-US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대시보드 및 시각화 </a:t>
                      </a: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</a:p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No Code /</a:t>
                      </a:r>
                    </a:p>
                    <a:p>
                      <a:pPr algn="ctr" latinLnBrk="1">
                        <a:lnSpc>
                          <a:spcPts val="1300"/>
                        </a:lnSpc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Low Code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User Friendliness 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Data connectivity 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Self-service BI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Easy to use /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Interactive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visualization /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 err="1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CustomDashboard</a:t>
                      </a:r>
                      <a:endParaRPr lang="en-US" altLang="ko-KR" sz="950" dirty="0">
                        <a:effectLst/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748132"/>
                  </a:ext>
                </a:extLst>
              </a:tr>
              <a:tr h="10856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err="1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주요이점</a:t>
                      </a:r>
                      <a:endParaRPr lang="en-US" altLang="ko-KR" sz="1050" b="0" i="0" spc="0" baseline="0" dirty="0">
                        <a:effectLst/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Improve </a:t>
                      </a:r>
                      <a:b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processing speed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&amp; performance </a:t>
                      </a:r>
                      <a:b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ONE-STOP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Service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Usability 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Quick Analysis 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Customer Resources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Scalable for large enterprises /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Solving complex problems / using communities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197391"/>
                  </a:ext>
                </a:extLst>
              </a:tr>
              <a:tr h="10856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i="0" spc="0" baseline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단점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Speed /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performance /</a:t>
                      </a:r>
                      <a:b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on-demand chart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Sharing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i="0" spc="0" baseline="0" dirty="0">
                          <a:effectLst/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capabilities</a:t>
                      </a:r>
                      <a:endParaRPr lang="ko-KR" altLang="en-US" sz="1050" b="0" i="0" spc="0" baseline="0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Speed Price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Training Required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Slow performance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Small data sets /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User interface non- intuitive / lack of documentation </a:t>
                      </a:r>
                      <a:b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</a:br>
                      <a:r>
                        <a:rPr lang="en-US" altLang="ko-KR" sz="950" dirty="0">
                          <a:effectLst/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capabilities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931390"/>
                  </a:ext>
                </a:extLst>
              </a:tr>
            </a:tbl>
          </a:graphicData>
        </a:graphic>
      </p:graphicFrame>
      <p:sp>
        <p:nvSpPr>
          <p:cNvPr id="57" name="object 19">
            <a:extLst>
              <a:ext uri="{FF2B5EF4-FFF2-40B4-BE49-F238E27FC236}">
                <a16:creationId xmlns:a16="http://schemas.microsoft.com/office/drawing/2014/main" id="{717B6832-018D-4617-9C95-26EBED8ED093}"/>
              </a:ext>
            </a:extLst>
          </p:cNvPr>
          <p:cNvSpPr txBox="1"/>
          <p:nvPr/>
        </p:nvSpPr>
        <p:spPr>
          <a:xfrm>
            <a:off x="6703424" y="1564742"/>
            <a:ext cx="3806835" cy="223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lang="en-US" altLang="ko-KR" sz="1200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Competitive Analysis Framework</a:t>
            </a:r>
            <a:r>
              <a:rPr lang="en-US" altLang="ko-KR" sz="1100" dirty="0">
                <a:solidFill>
                  <a:srgbClr val="E71F18"/>
                </a:solidFill>
                <a:latin typeface="DIN Pro Regular" panose="020B0504020101020102" pitchFamily="34" charset="0"/>
                <a:ea typeface="Pretendard SemiBold" panose="02000703000000020004" pitchFamily="2" charset="-127"/>
                <a:cs typeface="DIN Pro Regular" panose="020B0504020101020102" pitchFamily="34" charset="0"/>
              </a:rPr>
              <a:t>(Technical)</a:t>
            </a:r>
            <a:endParaRPr lang="ko-KR" altLang="en-US" sz="1050" dirty="0">
              <a:solidFill>
                <a:srgbClr val="E71F18"/>
              </a:solidFill>
              <a:effectLst/>
              <a:latin typeface="DIN Pro Regular" panose="020B0504020101020102" pitchFamily="34" charset="0"/>
              <a:ea typeface="Pretendard Light" panose="02000403000000020004" pitchFamily="2" charset="-127"/>
              <a:cs typeface="DIN Pro Regular" panose="020B0504020101020102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CC59C9D-C0CF-43D3-BA61-2D1FE99E52EA}"/>
              </a:ext>
            </a:extLst>
          </p:cNvPr>
          <p:cNvCxnSpPr>
            <a:cxnSpLocks/>
          </p:cNvCxnSpPr>
          <p:nvPr/>
        </p:nvCxnSpPr>
        <p:spPr>
          <a:xfrm>
            <a:off x="6057012" y="1629992"/>
            <a:ext cx="0" cy="45482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bject 9">
            <a:extLst>
              <a:ext uri="{FF2B5EF4-FFF2-40B4-BE49-F238E27FC236}">
                <a16:creationId xmlns:a16="http://schemas.microsoft.com/office/drawing/2014/main" id="{59205709-3E3E-4B51-988B-B1F3CF113426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02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b="1" spc="-150" dirty="0">
                <a:solidFill>
                  <a:srgbClr val="E61F18"/>
                </a:solidFill>
                <a:latin typeface="DIN Pro Bold"/>
                <a:cs typeface="DIN Pro Bold"/>
              </a:rPr>
              <a:t>Competitive </a:t>
            </a:r>
            <a:r>
              <a:rPr lang="en-US" b="1" spc="-150" dirty="0">
                <a:latin typeface="DIN Pro Bold"/>
                <a:cs typeface="DIN Pro Bold"/>
              </a:rPr>
              <a:t>Analysis   </a:t>
            </a:r>
            <a:r>
              <a:rPr lang="en-US" altLang="ko-KR" sz="2000" b="1" dirty="0">
                <a:latin typeface="DIN Pro Regular" panose="020B0504020101020102" pitchFamily="34" charset="0"/>
                <a:cs typeface="DIN Pro Regular" panose="020B0504020101020102" pitchFamily="34" charset="0"/>
              </a:rPr>
              <a:t>Framework</a:t>
            </a:r>
          </a:p>
        </p:txBody>
      </p:sp>
      <p:sp>
        <p:nvSpPr>
          <p:cNvPr id="39" name="object 19">
            <a:extLst>
              <a:ext uri="{FF2B5EF4-FFF2-40B4-BE49-F238E27FC236}">
                <a16:creationId xmlns:a16="http://schemas.microsoft.com/office/drawing/2014/main" id="{F3DED9CB-5470-4CD5-B609-DC21D77ACCDB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id="{0DF4B5B0-6027-464A-9D1D-BFFD760AE3F8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">
            <a:extLst>
              <a:ext uri="{FF2B5EF4-FFF2-40B4-BE49-F238E27FC236}">
                <a16:creationId xmlns:a16="http://schemas.microsoft.com/office/drawing/2014/main" id="{BAB56FE1-58CF-4F28-9CFC-2D82B4BB027C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Competitive Edge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Competitive Analysis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Competitive Analysis</a:t>
            </a:r>
          </a:p>
        </p:txBody>
      </p:sp>
      <p:pic>
        <p:nvPicPr>
          <p:cNvPr id="73" name="그래픽 72">
            <a:extLst>
              <a:ext uri="{FF2B5EF4-FFF2-40B4-BE49-F238E27FC236}">
                <a16:creationId xmlns:a16="http://schemas.microsoft.com/office/drawing/2014/main" id="{72E8634C-0DCB-47CE-B0C4-CB77A68C0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8733" y="1629992"/>
            <a:ext cx="93489" cy="137774"/>
          </a:xfrm>
          <a:prstGeom prst="rect">
            <a:avLst/>
          </a:prstGeom>
        </p:spPr>
      </p:pic>
      <p:pic>
        <p:nvPicPr>
          <p:cNvPr id="74" name="그래픽 73">
            <a:extLst>
              <a:ext uri="{FF2B5EF4-FFF2-40B4-BE49-F238E27FC236}">
                <a16:creationId xmlns:a16="http://schemas.microsoft.com/office/drawing/2014/main" id="{6F94B9AD-D0FC-4BAF-BCCE-9D40D07C1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100" y="1629992"/>
            <a:ext cx="93489" cy="137774"/>
          </a:xfrm>
          <a:prstGeom prst="rect">
            <a:avLst/>
          </a:prstGeom>
        </p:spPr>
      </p:pic>
      <p:sp>
        <p:nvSpPr>
          <p:cNvPr id="76" name="object 10">
            <a:extLst>
              <a:ext uri="{FF2B5EF4-FFF2-40B4-BE49-F238E27FC236}">
                <a16:creationId xmlns:a16="http://schemas.microsoft.com/office/drawing/2014/main" id="{75D93214-35B2-4705-8B7F-AAB7DCEEB9AF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4">
            <a:extLst>
              <a:ext uri="{FF2B5EF4-FFF2-40B4-BE49-F238E27FC236}">
                <a16:creationId xmlns:a16="http://schemas.microsoft.com/office/drawing/2014/main" id="{6E26A492-FC3A-4A3D-BC54-6CA17C4F30BF}"/>
              </a:ext>
            </a:extLst>
          </p:cNvPr>
          <p:cNvSpPr txBox="1"/>
          <p:nvPr/>
        </p:nvSpPr>
        <p:spPr>
          <a:xfrm>
            <a:off x="10515602" y="878057"/>
            <a:ext cx="1121202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COMPETITIVE ANALYSIS</a:t>
            </a:r>
          </a:p>
        </p:txBody>
      </p:sp>
    </p:spTree>
    <p:extLst>
      <p:ext uri="{BB962C8B-B14F-4D97-AF65-F5344CB8AC3E}">
        <p14:creationId xmlns:p14="http://schemas.microsoft.com/office/powerpoint/2010/main" val="258864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object 9">
            <a:extLst>
              <a:ext uri="{FF2B5EF4-FFF2-40B4-BE49-F238E27FC236}">
                <a16:creationId xmlns:a16="http://schemas.microsoft.com/office/drawing/2014/main" id="{9C25F80E-81A0-4E71-B8E2-3BF269A3F421}"/>
              </a:ext>
            </a:extLst>
          </p:cNvPr>
          <p:cNvSpPr txBox="1">
            <a:spLocks/>
          </p:cNvSpPr>
          <p:nvPr/>
        </p:nvSpPr>
        <p:spPr>
          <a:xfrm>
            <a:off x="674358" y="537464"/>
            <a:ext cx="10694299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</a:t>
            </a:r>
            <a:r>
              <a:rPr lang="en-US" altLang="ko-KR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3</a:t>
            </a:r>
            <a:r>
              <a:rPr lang="en-US" spc="-150" dirty="0">
                <a:latin typeface="Tahoma"/>
                <a:cs typeface="Tahoma"/>
              </a:rPr>
              <a:t>	</a:t>
            </a:r>
            <a:r>
              <a:rPr lang="en-US" spc="-150" dirty="0">
                <a:solidFill>
                  <a:srgbClr val="E61F18"/>
                </a:solidFill>
                <a:latin typeface="DIN Pro Bold"/>
                <a:cs typeface="DIN Pro Bold"/>
              </a:rPr>
              <a:t>Competitive </a:t>
            </a:r>
            <a:r>
              <a:rPr lang="en-US" spc="-150" dirty="0">
                <a:latin typeface="DIN Pro Bold"/>
                <a:cs typeface="DIN Pro Bold"/>
              </a:rPr>
              <a:t>Analysis</a:t>
            </a:r>
            <a:endParaRPr lang="en-US" altLang="ko-KR" sz="200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13" name="object 19">
            <a:extLst>
              <a:ext uri="{FF2B5EF4-FFF2-40B4-BE49-F238E27FC236}">
                <a16:creationId xmlns:a16="http://schemas.microsoft.com/office/drawing/2014/main" id="{D191493F-6592-4416-92C6-C5758284560D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26">
            <a:extLst>
              <a:ext uri="{FF2B5EF4-FFF2-40B4-BE49-F238E27FC236}">
                <a16:creationId xmlns:a16="http://schemas.microsoft.com/office/drawing/2014/main" id="{8A478B31-93BE-4431-BFEF-10E7B1A58B6B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6">
            <a:extLst>
              <a:ext uri="{FF2B5EF4-FFF2-40B4-BE49-F238E27FC236}">
                <a16:creationId xmlns:a16="http://schemas.microsoft.com/office/drawing/2014/main" id="{402FD933-C436-4946-A0BE-C17BCA084105}"/>
              </a:ext>
            </a:extLst>
          </p:cNvPr>
          <p:cNvSpPr txBox="1"/>
          <p:nvPr/>
        </p:nvSpPr>
        <p:spPr>
          <a:xfrm>
            <a:off x="705314" y="6348183"/>
            <a:ext cx="5619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0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Competitive Edge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ea typeface="Pretendard Light" panose="02000403000000020004" pitchFamily="2" charset="-127"/>
                <a:cs typeface="DIN Pro Light" panose="020B0504020101010102" pitchFamily="34" charset="0"/>
              </a:rPr>
              <a:t>Competitive Analysis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en-US" sz="750" spc="-20" dirty="0"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Competitive Analysis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E56391-D372-438E-8780-D81A6F6AA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472" y="1716287"/>
            <a:ext cx="10913106" cy="443515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E6451E7C-3310-482E-AFCF-1490B970F7DF}"/>
              </a:ext>
            </a:extLst>
          </p:cNvPr>
          <p:cNvSpPr txBox="1"/>
          <p:nvPr/>
        </p:nvSpPr>
        <p:spPr>
          <a:xfrm>
            <a:off x="3852863" y="1814971"/>
            <a:ext cx="1681162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CSR</a:t>
            </a:r>
            <a:endParaRPr lang="ko-KR" altLang="en-US" sz="105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B602208-BADB-49FD-BEAF-BB3E230ECE42}"/>
              </a:ext>
            </a:extLst>
          </p:cNvPr>
          <p:cNvSpPr txBox="1"/>
          <p:nvPr/>
        </p:nvSpPr>
        <p:spPr>
          <a:xfrm>
            <a:off x="5544168" y="1814970"/>
            <a:ext cx="167102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SSR</a:t>
            </a:r>
            <a:endParaRPr lang="ko-KR" altLang="en-US" sz="105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8F8FEAE-5F50-463C-99E0-0548905671E8}"/>
              </a:ext>
            </a:extLst>
          </p:cNvPr>
          <p:cNvSpPr txBox="1"/>
          <p:nvPr/>
        </p:nvSpPr>
        <p:spPr>
          <a:xfrm>
            <a:off x="7248525" y="1786395"/>
            <a:ext cx="9715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Scatter X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0AD41709-697C-4EF1-9036-AC0D81352740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DD2422-2DF7-4950-9D70-AA29E4311B2C}"/>
              </a:ext>
            </a:extLst>
          </p:cNvPr>
          <p:cNvSpPr txBox="1"/>
          <p:nvPr/>
        </p:nvSpPr>
        <p:spPr>
          <a:xfrm>
            <a:off x="3845719" y="2089157"/>
            <a:ext cx="838199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700" dirty="0">
                <a:effectLst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C/S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AF63DD-069A-47CB-99C3-1FFCB61005E5}"/>
              </a:ext>
            </a:extLst>
          </p:cNvPr>
          <p:cNvSpPr txBox="1"/>
          <p:nvPr/>
        </p:nvSpPr>
        <p:spPr>
          <a:xfrm>
            <a:off x="4688424" y="2089157"/>
            <a:ext cx="838199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700" dirty="0">
                <a:effectLst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Web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97CB7F-5167-4539-BEAC-C413EEA5392C}"/>
              </a:ext>
            </a:extLst>
          </p:cNvPr>
          <p:cNvSpPr txBox="1"/>
          <p:nvPr/>
        </p:nvSpPr>
        <p:spPr>
          <a:xfrm>
            <a:off x="5526623" y="2089157"/>
            <a:ext cx="838199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700" dirty="0">
                <a:effectLst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C/S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B2F2AD-7CF3-40CD-8F08-961C435A14CC}"/>
              </a:ext>
            </a:extLst>
          </p:cNvPr>
          <p:cNvSpPr txBox="1"/>
          <p:nvPr/>
        </p:nvSpPr>
        <p:spPr>
          <a:xfrm>
            <a:off x="6364822" y="2089157"/>
            <a:ext cx="850366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700" dirty="0">
                <a:effectLst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Web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4613E0-1E5C-45A5-A1D4-DCF906F8F2F7}"/>
              </a:ext>
            </a:extLst>
          </p:cNvPr>
          <p:cNvSpPr txBox="1"/>
          <p:nvPr/>
        </p:nvSpPr>
        <p:spPr>
          <a:xfrm>
            <a:off x="726472" y="2222500"/>
            <a:ext cx="1492249" cy="63817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성능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05A390-A8D5-4ED1-ACB8-CE5F5D3EB109}"/>
              </a:ext>
            </a:extLst>
          </p:cNvPr>
          <p:cNvSpPr txBox="1"/>
          <p:nvPr/>
        </p:nvSpPr>
        <p:spPr>
          <a:xfrm>
            <a:off x="732822" y="2863540"/>
            <a:ext cx="1492249" cy="2036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altLang="ko-KR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Interaction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EC0DED-F507-44ED-B2F0-A5566B72D012}"/>
              </a:ext>
            </a:extLst>
          </p:cNvPr>
          <p:cNvSpPr txBox="1"/>
          <p:nvPr/>
        </p:nvSpPr>
        <p:spPr>
          <a:xfrm>
            <a:off x="726471" y="3074916"/>
            <a:ext cx="1498599" cy="166898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확장성</a:t>
            </a:r>
            <a:endParaRPr lang="en-US" altLang="ko-KR" sz="105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672F62-A0A2-4853-9CC7-E269303DCD34}"/>
              </a:ext>
            </a:extLst>
          </p:cNvPr>
          <p:cNvSpPr txBox="1"/>
          <p:nvPr/>
        </p:nvSpPr>
        <p:spPr>
          <a:xfrm>
            <a:off x="732822" y="4743898"/>
            <a:ext cx="1485898" cy="83775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안정성</a:t>
            </a:r>
            <a:endParaRPr lang="en-US" altLang="ko-KR" sz="105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3D2D21-3B48-431B-88AB-299B3CC816FF}"/>
              </a:ext>
            </a:extLst>
          </p:cNvPr>
          <p:cNvSpPr txBox="1"/>
          <p:nvPr/>
        </p:nvSpPr>
        <p:spPr>
          <a:xfrm>
            <a:off x="739172" y="5581650"/>
            <a:ext cx="1485898" cy="56979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처리선수</a:t>
            </a:r>
            <a:r>
              <a:rPr lang="en-US" altLang="ko-KR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</a:t>
            </a:r>
            <a:r>
              <a:rPr lang="ko-KR" altLang="en-US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성능</a:t>
            </a:r>
            <a:r>
              <a:rPr lang="en-US" altLang="ko-KR" sz="105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DF7DA9-4277-482D-87D5-972A40029D42}"/>
              </a:ext>
            </a:extLst>
          </p:cNvPr>
          <p:cNvSpPr txBox="1"/>
          <p:nvPr/>
        </p:nvSpPr>
        <p:spPr>
          <a:xfrm>
            <a:off x="2232026" y="2228850"/>
            <a:ext cx="1641474" cy="19050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분산 </a:t>
            </a:r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Drawing</a:t>
            </a:r>
            <a:endParaRPr lang="ko-KR" altLang="en-US" sz="8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1D7FEB-6E3E-45EE-ABCF-7A3A35A8C33B}"/>
              </a:ext>
            </a:extLst>
          </p:cNvPr>
          <p:cNvSpPr txBox="1"/>
          <p:nvPr/>
        </p:nvSpPr>
        <p:spPr>
          <a:xfrm>
            <a:off x="2228850" y="2409826"/>
            <a:ext cx="1641475" cy="17780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서버 스케일 아웃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A4BCF6-4181-49D2-8305-4C8E464DD289}"/>
              </a:ext>
            </a:extLst>
          </p:cNvPr>
          <p:cNvSpPr txBox="1"/>
          <p:nvPr/>
        </p:nvSpPr>
        <p:spPr>
          <a:xfrm>
            <a:off x="2222500" y="2603500"/>
            <a:ext cx="1644650" cy="260349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멀티 레이어 처리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E4986D-5B4E-4505-B364-0F882A9FE139}"/>
              </a:ext>
            </a:extLst>
          </p:cNvPr>
          <p:cNvSpPr txBox="1"/>
          <p:nvPr/>
        </p:nvSpPr>
        <p:spPr>
          <a:xfrm>
            <a:off x="2231420" y="2863540"/>
            <a:ext cx="1635730" cy="20668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Live 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제공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D1E416-3468-42A5-9E48-2E84ACC7B368}"/>
              </a:ext>
            </a:extLst>
          </p:cNvPr>
          <p:cNvSpPr txBox="1"/>
          <p:nvPr/>
        </p:nvSpPr>
        <p:spPr>
          <a:xfrm>
            <a:off x="2231420" y="3071546"/>
            <a:ext cx="1635730" cy="17965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타시스템 차트 연계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BD158A-C003-4B1C-BAA2-EA4D664D85BD}"/>
              </a:ext>
            </a:extLst>
          </p:cNvPr>
          <p:cNvSpPr txBox="1"/>
          <p:nvPr/>
        </p:nvSpPr>
        <p:spPr>
          <a:xfrm>
            <a:off x="2225070" y="3251200"/>
            <a:ext cx="1648430" cy="1841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옵션 추가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2BF426-6D30-4520-AF86-219C062085A2}"/>
              </a:ext>
            </a:extLst>
          </p:cNvPr>
          <p:cNvSpPr txBox="1"/>
          <p:nvPr/>
        </p:nvSpPr>
        <p:spPr>
          <a:xfrm>
            <a:off x="2218720" y="3439991"/>
            <a:ext cx="1657955" cy="26523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커스터마이징 신규 차트</a:t>
            </a:r>
            <a:b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유형 생성 기능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3BBADA-D5DF-4907-9282-1A955389ED13}"/>
              </a:ext>
            </a:extLst>
          </p:cNvPr>
          <p:cNvSpPr txBox="1"/>
          <p:nvPr/>
        </p:nvSpPr>
        <p:spPr>
          <a:xfrm>
            <a:off x="2231420" y="3705134"/>
            <a:ext cx="1635730" cy="20646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썸네일 기능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0400D6-BC28-4F84-837A-980056E89E6F}"/>
              </a:ext>
            </a:extLst>
          </p:cNvPr>
          <p:cNvSpPr txBox="1"/>
          <p:nvPr/>
        </p:nvSpPr>
        <p:spPr>
          <a:xfrm>
            <a:off x="2225070" y="3899411"/>
            <a:ext cx="1638905" cy="272539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Live 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공유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2CD507C-2C9C-4DAB-856E-FD3A1C9EDD2B}"/>
              </a:ext>
            </a:extLst>
          </p:cNvPr>
          <p:cNvSpPr txBox="1"/>
          <p:nvPr/>
        </p:nvSpPr>
        <p:spPr>
          <a:xfrm>
            <a:off x="2231420" y="4161573"/>
            <a:ext cx="1645255" cy="20722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AI 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연계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BF41622-5B10-43F3-BE37-BF209F91E4BB}"/>
              </a:ext>
            </a:extLst>
          </p:cNvPr>
          <p:cNvSpPr txBox="1"/>
          <p:nvPr/>
        </p:nvSpPr>
        <p:spPr>
          <a:xfrm>
            <a:off x="2231420" y="4356520"/>
            <a:ext cx="1642080" cy="19960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테마 기능 지원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6FAE5F6-96D3-43D7-8FAB-9EB7DF461529}"/>
              </a:ext>
            </a:extLst>
          </p:cNvPr>
          <p:cNvSpPr txBox="1"/>
          <p:nvPr/>
        </p:nvSpPr>
        <p:spPr>
          <a:xfrm>
            <a:off x="2231419" y="4542977"/>
            <a:ext cx="1638905" cy="19412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다국어 지원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E59105-1083-4810-8947-4CB9C5CABCEE}"/>
              </a:ext>
            </a:extLst>
          </p:cNvPr>
          <p:cNvSpPr txBox="1"/>
          <p:nvPr/>
        </p:nvSpPr>
        <p:spPr>
          <a:xfrm>
            <a:off x="2225070" y="4741501"/>
            <a:ext cx="1648430" cy="192449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큐 방식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B02DAE-E669-4F2B-90B1-8E6A5E290BF0}"/>
              </a:ext>
            </a:extLst>
          </p:cNvPr>
          <p:cNvSpPr txBox="1"/>
          <p:nvPr/>
        </p:nvSpPr>
        <p:spPr>
          <a:xfrm>
            <a:off x="2234595" y="4930144"/>
            <a:ext cx="1635730" cy="1879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클라이언트 리소스 효율성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02E4D5E-099A-4A0B-A0A3-DE31DCB42AB9}"/>
              </a:ext>
            </a:extLst>
          </p:cNvPr>
          <p:cNvSpPr txBox="1"/>
          <p:nvPr/>
        </p:nvSpPr>
        <p:spPr>
          <a:xfrm>
            <a:off x="2218720" y="5122593"/>
            <a:ext cx="1654780" cy="18600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서버 스케일 아웃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01DC9D-04D6-4C7B-98F0-94C9ADF6146F}"/>
              </a:ext>
            </a:extLst>
          </p:cNvPr>
          <p:cNvSpPr txBox="1"/>
          <p:nvPr/>
        </p:nvSpPr>
        <p:spPr>
          <a:xfrm>
            <a:off x="2218720" y="5306651"/>
            <a:ext cx="1654780" cy="274999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차트 멀티 레이어 처리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F55383-A037-447D-995D-FB35A00A92F3}"/>
              </a:ext>
            </a:extLst>
          </p:cNvPr>
          <p:cNvSpPr txBox="1"/>
          <p:nvPr/>
        </p:nvSpPr>
        <p:spPr>
          <a:xfrm>
            <a:off x="2237770" y="5566071"/>
            <a:ext cx="1632555" cy="19020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만 건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0701A8-C6B2-4DAE-8B34-65028E2ECAC7}"/>
              </a:ext>
            </a:extLst>
          </p:cNvPr>
          <p:cNvSpPr txBox="1"/>
          <p:nvPr/>
        </p:nvSpPr>
        <p:spPr>
          <a:xfrm>
            <a:off x="2231420" y="5757653"/>
            <a:ext cx="1642080" cy="18912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천만 건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D12409-D64F-4602-805B-0714992CD5F4}"/>
              </a:ext>
            </a:extLst>
          </p:cNvPr>
          <p:cNvSpPr txBox="1"/>
          <p:nvPr/>
        </p:nvSpPr>
        <p:spPr>
          <a:xfrm>
            <a:off x="2237770" y="5941167"/>
            <a:ext cx="1632555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</a:t>
            </a:r>
            <a:r>
              <a:rPr lang="ko-KR" altLang="en-US" sz="8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억 건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5EF598-B29A-412E-BFEA-9D65DC406F27}"/>
              </a:ext>
            </a:extLst>
          </p:cNvPr>
          <p:cNvSpPr txBox="1"/>
          <p:nvPr/>
        </p:nvSpPr>
        <p:spPr>
          <a:xfrm>
            <a:off x="8245230" y="2610563"/>
            <a:ext cx="3391574" cy="24622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한 장의 이미지를 여러 장으로 나누어 그리고 다시 이미지들을 한 장으로 </a:t>
            </a:r>
            <a:r>
              <a:rPr lang="en-US" altLang="ko-KR" sz="70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Merhe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특허보유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0DECA9E-79F0-48BE-8A73-3C67B7B5FB62}"/>
              </a:ext>
            </a:extLst>
          </p:cNvPr>
          <p:cNvSpPr txBox="1"/>
          <p:nvPr/>
        </p:nvSpPr>
        <p:spPr>
          <a:xfrm>
            <a:off x="8675787" y="2856784"/>
            <a:ext cx="2530461" cy="20668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서버 사이드 차트는 이미지 차트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6ACE52-72BE-48F3-98FE-BCDAD0769F17}"/>
              </a:ext>
            </a:extLst>
          </p:cNvPr>
          <p:cNvSpPr txBox="1"/>
          <p:nvPr/>
        </p:nvSpPr>
        <p:spPr>
          <a:xfrm>
            <a:off x="8675787" y="3063469"/>
            <a:ext cx="2530461" cy="2036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API 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또는 브라우저 등 제공 형태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8F0AE19-9B1D-4E9A-AA7F-377095B9E397}"/>
              </a:ext>
            </a:extLst>
          </p:cNvPr>
          <p:cNvSpPr txBox="1"/>
          <p:nvPr/>
        </p:nvSpPr>
        <p:spPr>
          <a:xfrm>
            <a:off x="8675787" y="3424352"/>
            <a:ext cx="2530461" cy="26523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ex) Wafer map. Glass map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CF3D15B-0AD3-428F-9DC3-5AED0EB61B1C}"/>
              </a:ext>
            </a:extLst>
          </p:cNvPr>
          <p:cNvSpPr txBox="1"/>
          <p:nvPr/>
        </p:nvSpPr>
        <p:spPr>
          <a:xfrm>
            <a:off x="8926605" y="3705225"/>
            <a:ext cx="2028825" cy="19327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수십 개의 차트를 한 번에 볼 수 있음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C5D2996-A414-4153-84E7-B5CB4F15D1F9}"/>
              </a:ext>
            </a:extLst>
          </p:cNvPr>
          <p:cNvSpPr txBox="1"/>
          <p:nvPr/>
        </p:nvSpPr>
        <p:spPr>
          <a:xfrm>
            <a:off x="8675787" y="3901857"/>
            <a:ext cx="2530461" cy="27009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차트를 재생성하지 않고 해당 차트의 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Live Chart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공유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6CC1CC-E545-4572-86A5-C0D8F9C3DF32}"/>
              </a:ext>
            </a:extLst>
          </p:cNvPr>
          <p:cNvSpPr txBox="1"/>
          <p:nvPr/>
        </p:nvSpPr>
        <p:spPr>
          <a:xfrm>
            <a:off x="8675787" y="4161574"/>
            <a:ext cx="2530461" cy="1903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학습된 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AI 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모듈 적용 가능한 플랫폼 제공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D95247-7221-4F55-A548-BB86EE8D2E66}"/>
              </a:ext>
            </a:extLst>
          </p:cNvPr>
          <p:cNvSpPr txBox="1"/>
          <p:nvPr/>
        </p:nvSpPr>
        <p:spPr>
          <a:xfrm>
            <a:off x="8675787" y="4349600"/>
            <a:ext cx="2530461" cy="1903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CSS 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통한 여러 스킨 제공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C1580BC-CF8D-41ED-B4E0-CB3AC7A90470}"/>
              </a:ext>
            </a:extLst>
          </p:cNvPr>
          <p:cNvSpPr txBox="1"/>
          <p:nvPr/>
        </p:nvSpPr>
        <p:spPr>
          <a:xfrm>
            <a:off x="8675787" y="4539951"/>
            <a:ext cx="2530461" cy="2108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영문 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국문 지원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추가 언어 모듈 지원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4963AC-ECCD-4DC0-9CF8-9D3CE219A7CF}"/>
              </a:ext>
            </a:extLst>
          </p:cNvPr>
          <p:cNvSpPr txBox="1"/>
          <p:nvPr/>
        </p:nvSpPr>
        <p:spPr>
          <a:xfrm>
            <a:off x="8675787" y="4930145"/>
            <a:ext cx="2530461" cy="18795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숫자가 낮은 경우 사용량이 많음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0D8C19-5FC3-4064-A016-87F6323D5CFF}"/>
              </a:ext>
            </a:extLst>
          </p:cNvPr>
          <p:cNvSpPr txBox="1"/>
          <p:nvPr/>
        </p:nvSpPr>
        <p:spPr>
          <a:xfrm>
            <a:off x="8261350" y="5317373"/>
            <a:ext cx="3375453" cy="24622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>
              <a:tabLst>
                <a:tab pos="54000" algn="l"/>
                <a:tab pos="72000" algn="l"/>
                <a:tab pos="90000" algn="l"/>
                <a:tab pos="108000" algn="l"/>
                <a:tab pos="180000" algn="l"/>
              </a:tabLst>
            </a:pP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* 한 장의 이미지를 여러 장으로 나누어 그리고 다시 이미지들을 한 장으로 </a:t>
            </a:r>
            <a:r>
              <a:rPr lang="en-US" altLang="ko-KR" sz="70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Merhe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특허보유</a:t>
            </a:r>
            <a:r>
              <a:rPr lang="en-US" altLang="ko-KR" sz="7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 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DA89F07-7EF4-4FB4-81F1-C5A13AEEE33F}"/>
              </a:ext>
            </a:extLst>
          </p:cNvPr>
          <p:cNvGrpSpPr/>
          <p:nvPr/>
        </p:nvGrpSpPr>
        <p:grpSpPr>
          <a:xfrm>
            <a:off x="8675787" y="4734660"/>
            <a:ext cx="2530461" cy="199290"/>
            <a:chOff x="8675787" y="4734660"/>
            <a:chExt cx="2530461" cy="19929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EB3665B-F39E-45C6-888B-5C1FA33E53F5}"/>
                </a:ext>
              </a:extLst>
            </p:cNvPr>
            <p:cNvSpPr txBox="1"/>
            <p:nvPr/>
          </p:nvSpPr>
          <p:spPr>
            <a:xfrm>
              <a:off x="8675787" y="4734660"/>
              <a:ext cx="2530461" cy="19929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>
                <a:tabLst>
                  <a:tab pos="54000" algn="l"/>
                  <a:tab pos="72000" algn="l"/>
                  <a:tab pos="90000" algn="l"/>
                  <a:tab pos="108000" algn="l"/>
                  <a:tab pos="180000" algn="l"/>
                </a:tabLst>
              </a:pPr>
              <a:r>
                <a:rPr lang="ko-KR" altLang="en-US" sz="70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*       </a:t>
              </a:r>
              <a:r>
                <a:rPr lang="en-US" altLang="ko-KR" sz="70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: </a:t>
              </a:r>
              <a:r>
                <a:rPr lang="ko-KR" altLang="en-US" sz="70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모든 요청을 동시에 처리</a:t>
              </a:r>
            </a:p>
          </p:txBody>
        </p:sp>
        <p:pic>
          <p:nvPicPr>
            <p:cNvPr id="62" name="그래픽 61">
              <a:extLst>
                <a:ext uri="{FF2B5EF4-FFF2-40B4-BE49-F238E27FC236}">
                  <a16:creationId xmlns:a16="http://schemas.microsoft.com/office/drawing/2014/main" id="{3E8F18EA-1D87-4ABD-9411-EF646C37D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58325" y="4787646"/>
              <a:ext cx="104775" cy="104775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AD04386-A61D-4F42-8896-A32146FED31F}"/>
              </a:ext>
            </a:extLst>
          </p:cNvPr>
          <p:cNvGrpSpPr/>
          <p:nvPr/>
        </p:nvGrpSpPr>
        <p:grpSpPr>
          <a:xfrm>
            <a:off x="10580787" y="1494806"/>
            <a:ext cx="925413" cy="199290"/>
            <a:chOff x="8675787" y="1490044"/>
            <a:chExt cx="925413" cy="199290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7ABFF7C0-6D75-4B30-8BD9-2E57B2EE2775}"/>
                </a:ext>
              </a:extLst>
            </p:cNvPr>
            <p:cNvGrpSpPr/>
            <p:nvPr/>
          </p:nvGrpSpPr>
          <p:grpSpPr>
            <a:xfrm>
              <a:off x="8675787" y="1490044"/>
              <a:ext cx="925413" cy="199290"/>
              <a:chOff x="8675787" y="4734660"/>
              <a:chExt cx="925413" cy="199290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FB99FD3-515C-413E-BA54-4B95009A733D}"/>
                  </a:ext>
                </a:extLst>
              </p:cNvPr>
              <p:cNvSpPr txBox="1"/>
              <p:nvPr/>
            </p:nvSpPr>
            <p:spPr>
              <a:xfrm>
                <a:off x="8675787" y="4734660"/>
                <a:ext cx="925413" cy="19929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Autofit/>
              </a:bodyPr>
              <a:lstStyle/>
              <a:p>
                <a:pPr>
                  <a:tabLst>
                    <a:tab pos="54000" algn="l"/>
                    <a:tab pos="72000" algn="l"/>
                    <a:tab pos="90000" algn="l"/>
                    <a:tab pos="108000" algn="l"/>
                    <a:tab pos="180000" algn="l"/>
                  </a:tabLst>
                </a:pPr>
                <a:r>
                  <a:rPr lang="ko-KR" altLang="en-US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*       </a:t>
                </a:r>
                <a:r>
                  <a:rPr lang="en-US" altLang="ko-KR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: </a:t>
                </a:r>
                <a:r>
                  <a:rPr lang="ko-KR" altLang="en-US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객체 </a:t>
                </a:r>
                <a:r>
                  <a:rPr lang="en-US" altLang="ko-KR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/</a:t>
                </a:r>
                <a:r>
                  <a:rPr lang="ko-KR" altLang="en-US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       </a:t>
                </a:r>
                <a:r>
                  <a:rPr lang="en-US" altLang="ko-KR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: </a:t>
                </a:r>
                <a:r>
                  <a:rPr lang="ko-KR" altLang="en-US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이미지</a:t>
                </a:r>
                <a:r>
                  <a:rPr lang="en-US" altLang="ko-KR" sz="700" dirty="0">
                    <a:effectLst/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 </a:t>
                </a:r>
                <a:endParaRPr lang="ko-KR" altLang="en-US" sz="700" dirty="0">
                  <a:effectLst/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endParaRPr>
              </a:p>
            </p:txBody>
          </p:sp>
          <p:pic>
            <p:nvPicPr>
              <p:cNvPr id="66" name="그래픽 65">
                <a:extLst>
                  <a:ext uri="{FF2B5EF4-FFF2-40B4-BE49-F238E27FC236}">
                    <a16:creationId xmlns:a16="http://schemas.microsoft.com/office/drawing/2014/main" id="{F5E0C1DC-83F0-4AC1-A473-9AAFD93848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741569" y="4790027"/>
                <a:ext cx="104775" cy="104775"/>
              </a:xfrm>
              <a:prstGeom prst="rect">
                <a:avLst/>
              </a:prstGeom>
            </p:spPr>
          </p:pic>
        </p:grpSp>
        <p:pic>
          <p:nvPicPr>
            <p:cNvPr id="69" name="그래픽 68">
              <a:extLst>
                <a:ext uri="{FF2B5EF4-FFF2-40B4-BE49-F238E27FC236}">
                  <a16:creationId xmlns:a16="http://schemas.microsoft.com/office/drawing/2014/main" id="{DC63753C-A74E-41F9-B56E-929382D8B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44000" y="1541088"/>
              <a:ext cx="104775" cy="104775"/>
            </a:xfrm>
            <a:prstGeom prst="rect">
              <a:avLst/>
            </a:prstGeom>
          </p:spPr>
        </p:pic>
      </p:grpSp>
      <p:sp>
        <p:nvSpPr>
          <p:cNvPr id="63" name="object 24">
            <a:extLst>
              <a:ext uri="{FF2B5EF4-FFF2-40B4-BE49-F238E27FC236}">
                <a16:creationId xmlns:a16="http://schemas.microsoft.com/office/drawing/2014/main" id="{31100074-4690-4286-8033-E8C149410412}"/>
              </a:ext>
            </a:extLst>
          </p:cNvPr>
          <p:cNvSpPr txBox="1"/>
          <p:nvPr/>
        </p:nvSpPr>
        <p:spPr>
          <a:xfrm>
            <a:off x="10515602" y="878057"/>
            <a:ext cx="1121202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COMPETITIVE ANALYSIS</a:t>
            </a:r>
          </a:p>
        </p:txBody>
      </p:sp>
    </p:spTree>
    <p:extLst>
      <p:ext uri="{BB962C8B-B14F-4D97-AF65-F5344CB8AC3E}">
        <p14:creationId xmlns:p14="http://schemas.microsoft.com/office/powerpoint/2010/main" val="117673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65E6D89-4DAC-42F9-A48A-B5E4B02F5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ject 23">
            <a:extLst>
              <a:ext uri="{FF2B5EF4-FFF2-40B4-BE49-F238E27FC236}">
                <a16:creationId xmlns:a16="http://schemas.microsoft.com/office/drawing/2014/main" id="{AB298383-5DCD-41E5-A541-E264D2438F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299" y="1325999"/>
            <a:ext cx="108902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0</a:t>
            </a:r>
            <a:r>
              <a:rPr lang="en-US" altLang="ko-KR" sz="8000" b="1" spc="-320" dirty="0">
                <a:solidFill>
                  <a:srgbClr val="E61F18"/>
                </a:solidFill>
                <a:latin typeface="DIN Pro Bold"/>
                <a:cs typeface="DIN Pro Bold"/>
              </a:rPr>
              <a:t>5</a:t>
            </a:r>
            <a:endParaRPr sz="8000" dirty="0">
              <a:latin typeface="DIN Pro Bold"/>
              <a:cs typeface="DIN Pro Bold"/>
            </a:endParaRPr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0B16558F-8F7D-426B-85A2-D27501DB1838}"/>
              </a:ext>
            </a:extLst>
          </p:cNvPr>
          <p:cNvSpPr txBox="1"/>
          <p:nvPr/>
        </p:nvSpPr>
        <p:spPr>
          <a:xfrm>
            <a:off x="3440328" y="4503760"/>
            <a:ext cx="4027271" cy="1242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lvl="0" indent="-171450" defTabSz="914400" rtl="0" eaLnBrk="1" fontAlgn="auto" latinLnBrk="1" hangingPunct="1">
              <a:lnSpc>
                <a:spcPct val="1574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ESS, </a:t>
            </a:r>
            <a:r>
              <a:rPr kumimoji="0" lang="ko-KR" altLang="en-US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</a:t>
            </a:r>
            <a:r>
              <a:rPr kumimoji="0" lang="en-US" altLang="ko-KR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kumimoji="0" lang="ko-KR" altLang="en-US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방전 빅데이터 분석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kumimoji="0" lang="en-US" altLang="ko-KR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| 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배터리</a:t>
            </a:r>
            <a:endParaRPr lang="en-US" altLang="ko-KR" sz="1000" spc="-15" dirty="0">
              <a:solidFill>
                <a:srgbClr val="FFFFFF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84150" marR="5080" lvl="0" indent="-171450" defTabSz="914400" rtl="0" eaLnBrk="1" fontAlgn="auto" latinLnBrk="1" hangingPunct="1">
              <a:lnSpc>
                <a:spcPct val="1574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품질관리 빅데이터 시스템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kumimoji="0" lang="en-US" altLang="ko-KR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| 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배터리</a:t>
            </a:r>
            <a:endParaRPr kumimoji="0" lang="ko-KR" altLang="en-US" sz="1000" b="0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84150" marR="5080" lvl="0" indent="-171450" defTabSz="914400" rtl="0" eaLnBrk="1" fontAlgn="auto" latinLnBrk="1" hangingPunct="1">
              <a:lnSpc>
                <a:spcPct val="1574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실시간 분석 시스템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kumimoji="0" lang="en-US" altLang="ko-KR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| 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제조</a:t>
            </a:r>
            <a:endParaRPr kumimoji="0" lang="ko-KR" altLang="en-US" sz="1000" b="0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84150" marR="5080" lvl="0" indent="-171450" defTabSz="914400" rtl="0" eaLnBrk="1" fontAlgn="auto" latinLnBrk="1" hangingPunct="1">
              <a:lnSpc>
                <a:spcPct val="1574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반도체 웨이퍼 불량 패턴 분류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kumimoji="0" lang="en-US" altLang="ko-KR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| 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제조</a:t>
            </a:r>
            <a:r>
              <a:rPr kumimoji="0" lang="en-US" altLang="ko-KR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반도체</a:t>
            </a:r>
            <a:endParaRPr kumimoji="0" lang="ko-KR" altLang="en-US" sz="1000" b="0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marL="184150" marR="5080" lvl="0" indent="-171450" defTabSz="914400" rtl="0" eaLnBrk="1" fontAlgn="auto" latinLnBrk="1" hangingPunct="1">
              <a:lnSpc>
                <a:spcPct val="1574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0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배치 분석 시스템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kumimoji="0" lang="en-US" altLang="ko-KR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| </a:t>
            </a:r>
            <a:r>
              <a:rPr kumimoji="0" lang="ko-KR" altLang="en-US" sz="8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제조</a:t>
            </a:r>
            <a:endParaRPr kumimoji="0" lang="ko-KR" altLang="en-US" sz="1000" b="0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3" name="object 2501">
            <a:extLst>
              <a:ext uri="{FF2B5EF4-FFF2-40B4-BE49-F238E27FC236}">
                <a16:creationId xmlns:a16="http://schemas.microsoft.com/office/drawing/2014/main" id="{AFF2BB25-DD79-4779-8765-CDB2CE0C625A}"/>
              </a:ext>
            </a:extLst>
          </p:cNvPr>
          <p:cNvSpPr txBox="1"/>
          <p:nvPr/>
        </p:nvSpPr>
        <p:spPr>
          <a:xfrm>
            <a:off x="3440329" y="3657600"/>
            <a:ext cx="5322671" cy="222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95"/>
              </a:spcBef>
            </a:pPr>
            <a:r>
              <a:rPr lang="en-US" altLang="ko-KR" sz="1200" spc="-20" dirty="0">
                <a:solidFill>
                  <a:srgbClr val="FFFFFF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Next-Generation Visualization</a:t>
            </a:r>
          </a:p>
        </p:txBody>
      </p:sp>
      <p:sp>
        <p:nvSpPr>
          <p:cNvPr id="8" name="object 22">
            <a:extLst>
              <a:ext uri="{FF2B5EF4-FFF2-40B4-BE49-F238E27FC236}">
                <a16:creationId xmlns:a16="http://schemas.microsoft.com/office/drawing/2014/main" id="{7CDFD0FF-F47F-4DB8-B5C0-1F813CCB8D2D}"/>
              </a:ext>
            </a:extLst>
          </p:cNvPr>
          <p:cNvSpPr txBox="1"/>
          <p:nvPr/>
        </p:nvSpPr>
        <p:spPr>
          <a:xfrm>
            <a:off x="3387794" y="1480222"/>
            <a:ext cx="613720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-200" dirty="0">
                <a:solidFill>
                  <a:srgbClr val="FFFFFF"/>
                </a:solidFill>
                <a:latin typeface="DIN Pro Bold"/>
                <a:cs typeface="DIN Pro Bold"/>
              </a:rPr>
              <a:t>USE-CASES</a:t>
            </a: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3D709B9B-BD50-4EAF-A89D-8E6B058D1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467" y="6019800"/>
            <a:ext cx="1173958" cy="1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bject 9">
            <a:extLst>
              <a:ext uri="{FF2B5EF4-FFF2-40B4-BE49-F238E27FC236}">
                <a16:creationId xmlns:a16="http://schemas.microsoft.com/office/drawing/2014/main" id="{6DAB9564-C609-4AF3-9E53-506080659F96}"/>
              </a:ext>
            </a:extLst>
          </p:cNvPr>
          <p:cNvSpPr txBox="1">
            <a:spLocks/>
          </p:cNvSpPr>
          <p:nvPr/>
        </p:nvSpPr>
        <p:spPr>
          <a:xfrm>
            <a:off x="674359" y="537464"/>
            <a:ext cx="1306842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01</a:t>
            </a:r>
            <a:r>
              <a:rPr lang="en-US" spc="-150" dirty="0">
                <a:latin typeface="Tahoma"/>
                <a:cs typeface="Tahoma"/>
              </a:rPr>
              <a:t>	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72" name="object 26">
            <a:extLst>
              <a:ext uri="{FF2B5EF4-FFF2-40B4-BE49-F238E27FC236}">
                <a16:creationId xmlns:a16="http://schemas.microsoft.com/office/drawing/2014/main" id="{09E01A70-E14B-41FE-A68F-5FB3D74291F3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9">
            <a:extLst>
              <a:ext uri="{FF2B5EF4-FFF2-40B4-BE49-F238E27FC236}">
                <a16:creationId xmlns:a16="http://schemas.microsoft.com/office/drawing/2014/main" id="{95F1EB9A-1F6F-4432-B167-9BE09FAA08E7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10">
            <a:extLst>
              <a:ext uri="{FF2B5EF4-FFF2-40B4-BE49-F238E27FC236}">
                <a16:creationId xmlns:a16="http://schemas.microsoft.com/office/drawing/2014/main" id="{009CD984-2C20-421A-97FD-28648766B1DD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2F27C5A-DB52-432D-A632-8D0755871177}"/>
              </a:ext>
            </a:extLst>
          </p:cNvPr>
          <p:cNvSpPr txBox="1"/>
          <p:nvPr/>
        </p:nvSpPr>
        <p:spPr>
          <a:xfrm>
            <a:off x="1812136" y="600943"/>
            <a:ext cx="8093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ESS</a:t>
            </a:r>
            <a:r>
              <a:rPr kumimoji="0" lang="en-US" altLang="ko-KR" sz="3500" i="0" u="none" strike="noStrike" kern="1200" cap="none" spc="-50" normalizeH="0" baseline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Mont Heavy DEMO"/>
                <a:cs typeface="Pretendard ExtraBold" panose="02000903000000020004" pitchFamily="2" charset="-127"/>
              </a:rPr>
              <a:t>,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충</a:t>
            </a:r>
            <a:r>
              <a:rPr kumimoji="0" lang="en-US" altLang="ko-KR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·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방전 빅데이터 분석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</a:t>
            </a:r>
            <a:r>
              <a:rPr kumimoji="0" lang="ko-KR" altLang="en-US" sz="36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kumimoji="0" lang="ko-KR" altLang="en-US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배터리</a:t>
            </a:r>
            <a:r>
              <a:rPr kumimoji="0" lang="en-US" altLang="ko-KR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(A</a:t>
            </a:r>
            <a:r>
              <a:rPr kumimoji="0" lang="ko-KR" altLang="en-US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사</a:t>
            </a:r>
            <a:r>
              <a:rPr kumimoji="0" lang="en-US" altLang="ko-KR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)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  </a:t>
            </a:r>
            <a:endParaRPr kumimoji="0" lang="en-US" altLang="ko-KR" sz="3500" i="0" u="none" strike="noStrike" kern="1200" cap="none" spc="50" normalizeH="0" noProof="0" dirty="0">
              <a:ln>
                <a:noFill/>
              </a:ln>
              <a:effectLst/>
              <a:uLnTx/>
              <a:uFillTx/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2" name="object 6">
            <a:extLst>
              <a:ext uri="{FF2B5EF4-FFF2-40B4-BE49-F238E27FC236}">
                <a16:creationId xmlns:a16="http://schemas.microsoft.com/office/drawing/2014/main" id="{7C743035-B8C9-4C40-B49C-23EC616D645D}"/>
              </a:ext>
            </a:extLst>
          </p:cNvPr>
          <p:cNvSpPr txBox="1"/>
          <p:nvPr/>
        </p:nvSpPr>
        <p:spPr>
          <a:xfrm>
            <a:off x="705314" y="6348183"/>
            <a:ext cx="6762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ESS, </a:t>
            </a:r>
            <a:r>
              <a:rPr lang="ko-KR" altLang="en-US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충</a:t>
            </a:r>
            <a:r>
              <a:rPr lang="en-US" altLang="ko-KR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·</a:t>
            </a:r>
            <a:r>
              <a:rPr lang="ko-KR" altLang="en-US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방전 빅데이터 분석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품질관리 빅데이터 시스템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빅데이터 시각화 실시간 분석 시스템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반도체 웨이퍼 불량 패턴 분류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빅데이터 시각화 배치 분석 시스템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95" name="object 19">
            <a:extLst>
              <a:ext uri="{FF2B5EF4-FFF2-40B4-BE49-F238E27FC236}">
                <a16:creationId xmlns:a16="http://schemas.microsoft.com/office/drawing/2014/main" id="{855567F0-4528-4544-88EF-950910E4F822}"/>
              </a:ext>
            </a:extLst>
          </p:cNvPr>
          <p:cNvSpPr txBox="1"/>
          <p:nvPr/>
        </p:nvSpPr>
        <p:spPr>
          <a:xfrm>
            <a:off x="703020" y="1681539"/>
            <a:ext cx="4707180" cy="1167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6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ko-KR" altLang="en-US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충</a:t>
            </a:r>
            <a:r>
              <a:rPr lang="en-US" altLang="ko-KR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·</a:t>
            </a:r>
            <a:r>
              <a:rPr lang="ko-KR" altLang="en-US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방전 데이터의 </a:t>
            </a:r>
            <a:r>
              <a:rPr lang="en-US" altLang="ko-KR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Cycle</a:t>
            </a:r>
            <a:r>
              <a:rPr lang="ko-KR" altLang="en-US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별 패턴 분석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방전 테스트 시 발생된 데이터의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Cycle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곡선을 패턴 형식으로 시각화하고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이상치 패턴 비교가 가능한 시각화 분석 구현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다양한 형태의 패턴 분석 시각화 기능 제공</a:t>
            </a:r>
          </a:p>
        </p:txBody>
      </p:sp>
      <p:sp>
        <p:nvSpPr>
          <p:cNvPr id="99" name="object 19">
            <a:extLst>
              <a:ext uri="{FF2B5EF4-FFF2-40B4-BE49-F238E27FC236}">
                <a16:creationId xmlns:a16="http://schemas.microsoft.com/office/drawing/2014/main" id="{E30A7F9A-C847-4336-843C-8BC942BBFB75}"/>
              </a:ext>
            </a:extLst>
          </p:cNvPr>
          <p:cNvSpPr txBox="1"/>
          <p:nvPr/>
        </p:nvSpPr>
        <p:spPr>
          <a:xfrm>
            <a:off x="703020" y="3181008"/>
            <a:ext cx="4707180" cy="1167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6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ESS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멀티 사이트 비교 분석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사이트별 초 단위 센서 데이터를 멀티 사이트 기준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수개월 기간에 대한 사이트별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패턴을 시각화 분석 구현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대용량 데이터를 미리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Mart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구성 후 시각화 분석</a:t>
            </a:r>
          </a:p>
        </p:txBody>
      </p:sp>
      <p:sp>
        <p:nvSpPr>
          <p:cNvPr id="100" name="object 19">
            <a:extLst>
              <a:ext uri="{FF2B5EF4-FFF2-40B4-BE49-F238E27FC236}">
                <a16:creationId xmlns:a16="http://schemas.microsoft.com/office/drawing/2014/main" id="{32EA0A09-44D4-4F86-B92F-C782A4651CCA}"/>
              </a:ext>
            </a:extLst>
          </p:cNvPr>
          <p:cNvSpPr txBox="1"/>
          <p:nvPr/>
        </p:nvSpPr>
        <p:spPr>
          <a:xfrm>
            <a:off x="703020" y="4680477"/>
            <a:ext cx="4707180" cy="139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680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03.  </a:t>
            </a:r>
            <a:r>
              <a:rPr lang="en-US" altLang="ko-KR" sz="1200" b="1" spc="-35" dirty="0" err="1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Jupyter</a:t>
            </a: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 Notebook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내 시각화 분석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전처리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데이터 분석 결과가 생성된 파일을 공유된 시각화 </a:t>
            </a:r>
            <a:r>
              <a:rPr lang="en-US" altLang="ko-KR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api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호출을 통해 파일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위치 전달 후 시각화 분석 결과를 </a:t>
            </a:r>
            <a:r>
              <a:rPr lang="en-US" altLang="ko-KR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Jupyter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Notebook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내 구현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별도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python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모듈을 통해 간편한 접근성 제공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lvl="1"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en-US" altLang="ko-KR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Jupyter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Notebook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내 시각화 화면 임베디드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40E6BDB-9A33-4B5F-8D7C-221CEFC201E2}"/>
              </a:ext>
            </a:extLst>
          </p:cNvPr>
          <p:cNvGrpSpPr/>
          <p:nvPr/>
        </p:nvGrpSpPr>
        <p:grpSpPr>
          <a:xfrm>
            <a:off x="6096000" y="1780936"/>
            <a:ext cx="4046508" cy="1983053"/>
            <a:chOff x="5169786" y="1963821"/>
            <a:chExt cx="6586655" cy="322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DB9534F2-3F27-4190-A923-EFDF86A64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" t="2362" r="1331" b="2002"/>
            <a:stretch/>
          </p:blipFill>
          <p:spPr>
            <a:xfrm>
              <a:off x="5169786" y="2107550"/>
              <a:ext cx="6582387" cy="3084161"/>
            </a:xfrm>
            <a:prstGeom prst="roundRect">
              <a:avLst>
                <a:gd name="adj" fmla="val 1855"/>
              </a:avLst>
            </a:prstGeom>
            <a:solidFill>
              <a:schemeClr val="bg1"/>
            </a:solidFill>
            <a:ln w="12700">
              <a:noFill/>
            </a:ln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A5A26C90-0E8C-4CC5-B3E7-A70E62678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6655" cy="256471"/>
            </a:xfrm>
            <a:prstGeom prst="rect">
              <a:avLst/>
            </a:prstGeom>
          </p:spPr>
        </p:pic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649ABB6-D8E6-48A8-ACEC-47F547311071}"/>
              </a:ext>
            </a:extLst>
          </p:cNvPr>
          <p:cNvGrpSpPr/>
          <p:nvPr/>
        </p:nvGrpSpPr>
        <p:grpSpPr>
          <a:xfrm>
            <a:off x="7437895" y="4095884"/>
            <a:ext cx="4046508" cy="1983053"/>
            <a:chOff x="5169786" y="1963821"/>
            <a:chExt cx="6586655" cy="322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886965B6-6E22-41E6-9B9D-10264DE486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2" t="-1700" r="1440" b="1739"/>
            <a:stretch/>
          </p:blipFill>
          <p:spPr>
            <a:xfrm>
              <a:off x="5169786" y="2107550"/>
              <a:ext cx="6582387" cy="3084161"/>
            </a:xfrm>
            <a:prstGeom prst="roundRect">
              <a:avLst>
                <a:gd name="adj" fmla="val 1855"/>
              </a:avLst>
            </a:prstGeom>
            <a:solidFill>
              <a:schemeClr val="bg1"/>
            </a:solidFill>
            <a:ln w="12700">
              <a:noFill/>
            </a:ln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D7AA5227-DFB6-4556-8AC2-C520E0A84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6655" cy="256471"/>
            </a:xfrm>
            <a:prstGeom prst="rect">
              <a:avLst/>
            </a:prstGeom>
          </p:spPr>
        </p:pic>
      </p:grpSp>
      <p:sp>
        <p:nvSpPr>
          <p:cNvPr id="31" name="object 25">
            <a:extLst>
              <a:ext uri="{FF2B5EF4-FFF2-40B4-BE49-F238E27FC236}">
                <a16:creationId xmlns:a16="http://schemas.microsoft.com/office/drawing/2014/main" id="{39A0607D-7843-4017-B3FB-9E6D36FC4594}"/>
              </a:ext>
            </a:extLst>
          </p:cNvPr>
          <p:cNvSpPr/>
          <p:nvPr/>
        </p:nvSpPr>
        <p:spPr>
          <a:xfrm>
            <a:off x="9975140" y="2092246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27">
            <a:extLst>
              <a:ext uri="{FF2B5EF4-FFF2-40B4-BE49-F238E27FC236}">
                <a16:creationId xmlns:a16="http://schemas.microsoft.com/office/drawing/2014/main" id="{99CA2FD7-32C1-4250-A556-E14AA92F04F4}"/>
              </a:ext>
            </a:extLst>
          </p:cNvPr>
          <p:cNvSpPr txBox="1"/>
          <p:nvPr/>
        </p:nvSpPr>
        <p:spPr>
          <a:xfrm>
            <a:off x="9906626" y="2639012"/>
            <a:ext cx="1650868" cy="4203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5400"/>
              </a:lnSpc>
              <a:spcBef>
                <a:spcPts val="100"/>
              </a:spcBef>
            </a:pPr>
            <a:r>
              <a:rPr kumimoji="0" lang="ko-KR" altLang="en-US" sz="100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충</a:t>
            </a:r>
            <a:r>
              <a:rPr kumimoji="0" lang="en-US" altLang="ko-KR" sz="100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·</a:t>
            </a:r>
            <a:r>
              <a:rPr kumimoji="0" lang="ko-KR" altLang="en-US" sz="100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방전 데이터의 </a:t>
            </a:r>
            <a:endParaRPr kumimoji="0" lang="en-US" altLang="ko-KR" sz="1000" i="0" u="none" strike="noStrike" kern="1200" cap="none" spc="-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marL="12700" marR="5080" algn="ctr">
              <a:lnSpc>
                <a:spcPct val="135400"/>
              </a:lnSpc>
              <a:spcBef>
                <a:spcPts val="100"/>
              </a:spcBef>
            </a:pPr>
            <a:r>
              <a:rPr kumimoji="0" lang="en-US" altLang="ko-KR" sz="100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Cycle </a:t>
            </a:r>
            <a:r>
              <a:rPr kumimoji="0" lang="ko-KR" altLang="en-US" sz="100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별 패턴 분석</a:t>
            </a:r>
          </a:p>
        </p:txBody>
      </p:sp>
      <p:sp>
        <p:nvSpPr>
          <p:cNvPr id="32" name="object 25">
            <a:extLst>
              <a:ext uri="{FF2B5EF4-FFF2-40B4-BE49-F238E27FC236}">
                <a16:creationId xmlns:a16="http://schemas.microsoft.com/office/drawing/2014/main" id="{99E65D7E-8BE1-4520-B104-9E40EC18B134}"/>
              </a:ext>
            </a:extLst>
          </p:cNvPr>
          <p:cNvSpPr/>
          <p:nvPr/>
        </p:nvSpPr>
        <p:spPr>
          <a:xfrm>
            <a:off x="6024882" y="4404038"/>
            <a:ext cx="1513840" cy="1513840"/>
          </a:xfrm>
          <a:custGeom>
            <a:avLst/>
            <a:gdLst/>
            <a:ahLst/>
            <a:cxnLst/>
            <a:rect l="l" t="t" r="r" b="b"/>
            <a:pathLst>
              <a:path w="1648459" h="1648460">
                <a:moveTo>
                  <a:pt x="824014" y="0"/>
                </a:moveTo>
                <a:lnTo>
                  <a:pt x="775596" y="1398"/>
                </a:lnTo>
                <a:lnTo>
                  <a:pt x="727916" y="5543"/>
                </a:lnTo>
                <a:lnTo>
                  <a:pt x="681049" y="12357"/>
                </a:lnTo>
                <a:lnTo>
                  <a:pt x="635074" y="21762"/>
                </a:lnTo>
                <a:lnTo>
                  <a:pt x="590068" y="33682"/>
                </a:lnTo>
                <a:lnTo>
                  <a:pt x="546107" y="48038"/>
                </a:lnTo>
                <a:lnTo>
                  <a:pt x="503270" y="64754"/>
                </a:lnTo>
                <a:lnTo>
                  <a:pt x="461632" y="83753"/>
                </a:lnTo>
                <a:lnTo>
                  <a:pt x="421273" y="104956"/>
                </a:lnTo>
                <a:lnTo>
                  <a:pt x="382269" y="128288"/>
                </a:lnTo>
                <a:lnTo>
                  <a:pt x="344697" y="153670"/>
                </a:lnTo>
                <a:lnTo>
                  <a:pt x="308634" y="181025"/>
                </a:lnTo>
                <a:lnTo>
                  <a:pt x="274159" y="210276"/>
                </a:lnTo>
                <a:lnTo>
                  <a:pt x="241347" y="241346"/>
                </a:lnTo>
                <a:lnTo>
                  <a:pt x="210277" y="274157"/>
                </a:lnTo>
                <a:lnTo>
                  <a:pt x="181026" y="308632"/>
                </a:lnTo>
                <a:lnTo>
                  <a:pt x="153670" y="344694"/>
                </a:lnTo>
                <a:lnTo>
                  <a:pt x="128288" y="382265"/>
                </a:lnTo>
                <a:lnTo>
                  <a:pt x="104957" y="421269"/>
                </a:lnTo>
                <a:lnTo>
                  <a:pt x="83753" y="461628"/>
                </a:lnTo>
                <a:lnTo>
                  <a:pt x="64754" y="503264"/>
                </a:lnTo>
                <a:lnTo>
                  <a:pt x="48038" y="546101"/>
                </a:lnTo>
                <a:lnTo>
                  <a:pt x="33682" y="590061"/>
                </a:lnTo>
                <a:lnTo>
                  <a:pt x="21762" y="635066"/>
                </a:lnTo>
                <a:lnTo>
                  <a:pt x="12357" y="681040"/>
                </a:lnTo>
                <a:lnTo>
                  <a:pt x="5543" y="727906"/>
                </a:lnTo>
                <a:lnTo>
                  <a:pt x="1398" y="775585"/>
                </a:lnTo>
                <a:lnTo>
                  <a:pt x="0" y="824001"/>
                </a:lnTo>
                <a:lnTo>
                  <a:pt x="1398" y="872418"/>
                </a:lnTo>
                <a:lnTo>
                  <a:pt x="5543" y="920099"/>
                </a:lnTo>
                <a:lnTo>
                  <a:pt x="12357" y="966965"/>
                </a:lnTo>
                <a:lnTo>
                  <a:pt x="21762" y="1012940"/>
                </a:lnTo>
                <a:lnTo>
                  <a:pt x="33682" y="1057947"/>
                </a:lnTo>
                <a:lnTo>
                  <a:pt x="48038" y="1101907"/>
                </a:lnTo>
                <a:lnTo>
                  <a:pt x="64754" y="1144745"/>
                </a:lnTo>
                <a:lnTo>
                  <a:pt x="83753" y="1186382"/>
                </a:lnTo>
                <a:lnTo>
                  <a:pt x="104957" y="1226741"/>
                </a:lnTo>
                <a:lnTo>
                  <a:pt x="128288" y="1265746"/>
                </a:lnTo>
                <a:lnTo>
                  <a:pt x="153670" y="1303318"/>
                </a:lnTo>
                <a:lnTo>
                  <a:pt x="181026" y="1339380"/>
                </a:lnTo>
                <a:lnTo>
                  <a:pt x="210277" y="1373856"/>
                </a:lnTo>
                <a:lnTo>
                  <a:pt x="241347" y="1406667"/>
                </a:lnTo>
                <a:lnTo>
                  <a:pt x="274159" y="1437737"/>
                </a:lnTo>
                <a:lnTo>
                  <a:pt x="308634" y="1466989"/>
                </a:lnTo>
                <a:lnTo>
                  <a:pt x="344697" y="1494344"/>
                </a:lnTo>
                <a:lnTo>
                  <a:pt x="382269" y="1519726"/>
                </a:lnTo>
                <a:lnTo>
                  <a:pt x="421273" y="1543058"/>
                </a:lnTo>
                <a:lnTo>
                  <a:pt x="461632" y="1564261"/>
                </a:lnTo>
                <a:lnTo>
                  <a:pt x="503270" y="1583260"/>
                </a:lnTo>
                <a:lnTo>
                  <a:pt x="546107" y="1599976"/>
                </a:lnTo>
                <a:lnTo>
                  <a:pt x="590068" y="1614333"/>
                </a:lnTo>
                <a:lnTo>
                  <a:pt x="635074" y="1626252"/>
                </a:lnTo>
                <a:lnTo>
                  <a:pt x="681049" y="1635658"/>
                </a:lnTo>
                <a:lnTo>
                  <a:pt x="727916" y="1642471"/>
                </a:lnTo>
                <a:lnTo>
                  <a:pt x="775596" y="1646616"/>
                </a:lnTo>
                <a:lnTo>
                  <a:pt x="824014" y="1648015"/>
                </a:lnTo>
                <a:lnTo>
                  <a:pt x="872431" y="1646616"/>
                </a:lnTo>
                <a:lnTo>
                  <a:pt x="920111" y="1642471"/>
                </a:lnTo>
                <a:lnTo>
                  <a:pt x="966978" y="1635658"/>
                </a:lnTo>
                <a:lnTo>
                  <a:pt x="1012953" y="1626252"/>
                </a:lnTo>
                <a:lnTo>
                  <a:pt x="1057959" y="1614333"/>
                </a:lnTo>
                <a:lnTo>
                  <a:pt x="1101920" y="1599976"/>
                </a:lnTo>
                <a:lnTo>
                  <a:pt x="1144758" y="1583260"/>
                </a:lnTo>
                <a:lnTo>
                  <a:pt x="1186395" y="1564261"/>
                </a:lnTo>
                <a:lnTo>
                  <a:pt x="1226754" y="1543058"/>
                </a:lnTo>
                <a:lnTo>
                  <a:pt x="1265758" y="1519726"/>
                </a:lnTo>
                <a:lnTo>
                  <a:pt x="1303330" y="1494344"/>
                </a:lnTo>
                <a:lnTo>
                  <a:pt x="1339393" y="1466989"/>
                </a:lnTo>
                <a:lnTo>
                  <a:pt x="1373869" y="1437737"/>
                </a:lnTo>
                <a:lnTo>
                  <a:pt x="1406680" y="1406667"/>
                </a:lnTo>
                <a:lnTo>
                  <a:pt x="1437750" y="1373856"/>
                </a:lnTo>
                <a:lnTo>
                  <a:pt x="1467001" y="1339380"/>
                </a:lnTo>
                <a:lnTo>
                  <a:pt x="1494357" y="1303318"/>
                </a:lnTo>
                <a:lnTo>
                  <a:pt x="1519739" y="1265746"/>
                </a:lnTo>
                <a:lnTo>
                  <a:pt x="1543070" y="1226741"/>
                </a:lnTo>
                <a:lnTo>
                  <a:pt x="1564274" y="1186382"/>
                </a:lnTo>
                <a:lnTo>
                  <a:pt x="1583273" y="1144745"/>
                </a:lnTo>
                <a:lnTo>
                  <a:pt x="1599989" y="1101907"/>
                </a:lnTo>
                <a:lnTo>
                  <a:pt x="1614345" y="1057947"/>
                </a:lnTo>
                <a:lnTo>
                  <a:pt x="1626265" y="1012940"/>
                </a:lnTo>
                <a:lnTo>
                  <a:pt x="1635670" y="966965"/>
                </a:lnTo>
                <a:lnTo>
                  <a:pt x="1642484" y="920099"/>
                </a:lnTo>
                <a:lnTo>
                  <a:pt x="1646629" y="872418"/>
                </a:lnTo>
                <a:lnTo>
                  <a:pt x="1648028" y="824001"/>
                </a:lnTo>
                <a:lnTo>
                  <a:pt x="1646629" y="775585"/>
                </a:lnTo>
                <a:lnTo>
                  <a:pt x="1642484" y="727906"/>
                </a:lnTo>
                <a:lnTo>
                  <a:pt x="1635670" y="681040"/>
                </a:lnTo>
                <a:lnTo>
                  <a:pt x="1626265" y="635066"/>
                </a:lnTo>
                <a:lnTo>
                  <a:pt x="1614345" y="590061"/>
                </a:lnTo>
                <a:lnTo>
                  <a:pt x="1599989" y="546101"/>
                </a:lnTo>
                <a:lnTo>
                  <a:pt x="1583273" y="503264"/>
                </a:lnTo>
                <a:lnTo>
                  <a:pt x="1564274" y="461628"/>
                </a:lnTo>
                <a:lnTo>
                  <a:pt x="1543070" y="421269"/>
                </a:lnTo>
                <a:lnTo>
                  <a:pt x="1519739" y="382265"/>
                </a:lnTo>
                <a:lnTo>
                  <a:pt x="1494357" y="344694"/>
                </a:lnTo>
                <a:lnTo>
                  <a:pt x="1467001" y="308632"/>
                </a:lnTo>
                <a:lnTo>
                  <a:pt x="1437750" y="274157"/>
                </a:lnTo>
                <a:lnTo>
                  <a:pt x="1406680" y="241346"/>
                </a:lnTo>
                <a:lnTo>
                  <a:pt x="1373869" y="210276"/>
                </a:lnTo>
                <a:lnTo>
                  <a:pt x="1339393" y="181025"/>
                </a:lnTo>
                <a:lnTo>
                  <a:pt x="1303330" y="153670"/>
                </a:lnTo>
                <a:lnTo>
                  <a:pt x="1265758" y="128288"/>
                </a:lnTo>
                <a:lnTo>
                  <a:pt x="1226754" y="104956"/>
                </a:lnTo>
                <a:lnTo>
                  <a:pt x="1186395" y="83753"/>
                </a:lnTo>
                <a:lnTo>
                  <a:pt x="1144758" y="64754"/>
                </a:lnTo>
                <a:lnTo>
                  <a:pt x="1101920" y="48038"/>
                </a:lnTo>
                <a:lnTo>
                  <a:pt x="1057959" y="33682"/>
                </a:lnTo>
                <a:lnTo>
                  <a:pt x="1012953" y="21762"/>
                </a:lnTo>
                <a:lnTo>
                  <a:pt x="966978" y="12357"/>
                </a:lnTo>
                <a:lnTo>
                  <a:pt x="920111" y="5543"/>
                </a:lnTo>
                <a:lnTo>
                  <a:pt x="872431" y="1398"/>
                </a:lnTo>
                <a:lnTo>
                  <a:pt x="824014" y="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27">
            <a:extLst>
              <a:ext uri="{FF2B5EF4-FFF2-40B4-BE49-F238E27FC236}">
                <a16:creationId xmlns:a16="http://schemas.microsoft.com/office/drawing/2014/main" id="{CEADEFC2-26AE-4813-BCC0-BBC9E9F0F7D3}"/>
              </a:ext>
            </a:extLst>
          </p:cNvPr>
          <p:cNvSpPr txBox="1"/>
          <p:nvPr/>
        </p:nvSpPr>
        <p:spPr>
          <a:xfrm>
            <a:off x="5956368" y="5061091"/>
            <a:ext cx="1650868" cy="199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5400"/>
              </a:lnSpc>
              <a:spcBef>
                <a:spcPts val="100"/>
              </a:spcBef>
            </a:pPr>
            <a:r>
              <a:rPr kumimoji="0" lang="ko-KR" altLang="en-US" sz="100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멀티 사이트 패턴 분석</a:t>
            </a: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84640E53-82E8-4234-A5D3-6C83D5F1EE39}"/>
              </a:ext>
            </a:extLst>
          </p:cNvPr>
          <p:cNvSpPr txBox="1"/>
          <p:nvPr/>
        </p:nvSpPr>
        <p:spPr>
          <a:xfrm>
            <a:off x="10896600" y="725657"/>
            <a:ext cx="587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USE-CASES</a:t>
            </a:r>
          </a:p>
        </p:txBody>
      </p:sp>
    </p:spTree>
    <p:extLst>
      <p:ext uri="{BB962C8B-B14F-4D97-AF65-F5344CB8AC3E}">
        <p14:creationId xmlns:p14="http://schemas.microsoft.com/office/powerpoint/2010/main" val="1685095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bject 9">
            <a:extLst>
              <a:ext uri="{FF2B5EF4-FFF2-40B4-BE49-F238E27FC236}">
                <a16:creationId xmlns:a16="http://schemas.microsoft.com/office/drawing/2014/main" id="{29B66371-7FC7-4E9A-B9E0-AD08DF0A7ABF}"/>
              </a:ext>
            </a:extLst>
          </p:cNvPr>
          <p:cNvSpPr txBox="1">
            <a:spLocks/>
          </p:cNvSpPr>
          <p:nvPr/>
        </p:nvSpPr>
        <p:spPr>
          <a:xfrm>
            <a:off x="674359" y="537464"/>
            <a:ext cx="1306842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</a:t>
            </a:r>
            <a:r>
              <a:rPr lang="en-US" altLang="ko-KR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2</a:t>
            </a:r>
            <a:r>
              <a:rPr lang="en-US" spc="-150" dirty="0">
                <a:latin typeface="Tahoma"/>
                <a:cs typeface="Tahoma"/>
              </a:rPr>
              <a:t>	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93" name="object 26">
            <a:extLst>
              <a:ext uri="{FF2B5EF4-FFF2-40B4-BE49-F238E27FC236}">
                <a16:creationId xmlns:a16="http://schemas.microsoft.com/office/drawing/2014/main" id="{9166F88B-BB79-4D7A-8B5E-558AD9A8BE1B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19">
            <a:extLst>
              <a:ext uri="{FF2B5EF4-FFF2-40B4-BE49-F238E27FC236}">
                <a16:creationId xmlns:a16="http://schemas.microsoft.com/office/drawing/2014/main" id="{6D3582AB-59D5-4F9B-B915-D161ACEBB491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10">
            <a:extLst>
              <a:ext uri="{FF2B5EF4-FFF2-40B4-BE49-F238E27FC236}">
                <a16:creationId xmlns:a16="http://schemas.microsoft.com/office/drawing/2014/main" id="{015D22EA-38FF-4BE8-AABD-5AEDFA236D35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C0BD7D5-97E8-467D-8BCE-9A58D8DE7C8B}"/>
              </a:ext>
            </a:extLst>
          </p:cNvPr>
          <p:cNvSpPr txBox="1"/>
          <p:nvPr/>
        </p:nvSpPr>
        <p:spPr>
          <a:xfrm>
            <a:off x="1812136" y="600943"/>
            <a:ext cx="8093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품질관리 빅데이터 시스템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</a:t>
            </a:r>
            <a:r>
              <a:rPr kumimoji="0" lang="ko-KR" altLang="en-US" sz="36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kumimoji="0" lang="ko-KR" altLang="en-US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배터리</a:t>
            </a:r>
            <a:r>
              <a:rPr kumimoji="0" lang="en-US" altLang="ko-KR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(B</a:t>
            </a:r>
            <a:r>
              <a:rPr kumimoji="0" lang="ko-KR" altLang="en-US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사</a:t>
            </a:r>
            <a:r>
              <a:rPr kumimoji="0" lang="en-US" altLang="ko-KR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)</a:t>
            </a: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    </a:t>
            </a:r>
            <a:endParaRPr kumimoji="0" lang="en-US" altLang="ko-KR" sz="3500" i="0" u="none" strike="noStrike" kern="1200" cap="none" spc="50" normalizeH="0" noProof="0" dirty="0">
              <a:ln>
                <a:noFill/>
              </a:ln>
              <a:effectLst/>
              <a:uLnTx/>
              <a:uFillTx/>
              <a:latin typeface="Pretendard Bold" panose="02000803000000020004" pitchFamily="2" charset="-127"/>
              <a:ea typeface="Pretendard Bold" panose="02000803000000020004" pitchFamily="2" charset="-127"/>
              <a:cs typeface="Pretendard Bold" panose="02000803000000020004" pitchFamily="2" charset="-127"/>
            </a:endParaRPr>
          </a:p>
        </p:txBody>
      </p:sp>
      <p:sp>
        <p:nvSpPr>
          <p:cNvPr id="101" name="object 6">
            <a:extLst>
              <a:ext uri="{FF2B5EF4-FFF2-40B4-BE49-F238E27FC236}">
                <a16:creationId xmlns:a16="http://schemas.microsoft.com/office/drawing/2014/main" id="{26877C79-DA1D-4B1F-BE8C-422D78F63775}"/>
              </a:ext>
            </a:extLst>
          </p:cNvPr>
          <p:cNvSpPr txBox="1"/>
          <p:nvPr/>
        </p:nvSpPr>
        <p:spPr>
          <a:xfrm>
            <a:off x="705314" y="6348183"/>
            <a:ext cx="6762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ESS,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방전 빅데이터 분석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품질관리 빅데이터 시스템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빅데이터 시각화 실시간 분석 시스템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반도체 웨이퍼 불량 패턴 분류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빅데이터 시각화 배치 분석 시스템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28" name="object 19">
            <a:extLst>
              <a:ext uri="{FF2B5EF4-FFF2-40B4-BE49-F238E27FC236}">
                <a16:creationId xmlns:a16="http://schemas.microsoft.com/office/drawing/2014/main" id="{55535790-4603-4D1B-9B34-99614B2C0A34}"/>
              </a:ext>
            </a:extLst>
          </p:cNvPr>
          <p:cNvSpPr txBox="1"/>
          <p:nvPr/>
        </p:nvSpPr>
        <p:spPr>
          <a:xfrm>
            <a:off x="703020" y="1681539"/>
            <a:ext cx="4935780" cy="139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87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X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축 기준 빅데이터 시각화 분석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수백만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~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수천만 건의 데이터 내 고유키 컬럼으로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Scatter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포인트를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X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축으로 나열 후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Outlier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분석이 가능한 시각화 기능 구현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고성능 데이터 정렬 및 시각화 나열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SI 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프로젝트 시스템 내 임베디드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수분 내 시각화 분석</a:t>
            </a:r>
            <a:endParaRPr lang="ko-KR" altLang="en-US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29" name="object 19">
            <a:extLst>
              <a:ext uri="{FF2B5EF4-FFF2-40B4-BE49-F238E27FC236}">
                <a16:creationId xmlns:a16="http://schemas.microsoft.com/office/drawing/2014/main" id="{C7A42E41-2C7B-468D-8A37-71E26E5202AB}"/>
              </a:ext>
            </a:extLst>
          </p:cNvPr>
          <p:cNvSpPr txBox="1"/>
          <p:nvPr/>
        </p:nvSpPr>
        <p:spPr>
          <a:xfrm>
            <a:off x="703020" y="3581186"/>
            <a:ext cx="5088180" cy="1167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878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CS Application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내 임베디드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Net, C#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시스템 구성 내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browser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컴포넌트 탑재 후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UI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통신 역할을 위한 인스턴트를 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생성하여 시각화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Open API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호출이 가능하도록 구현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시스템 내 시각화 화면 임베디드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ED4B560-FC85-4170-B130-3684D66ACA92}"/>
              </a:ext>
            </a:extLst>
          </p:cNvPr>
          <p:cNvGrpSpPr/>
          <p:nvPr/>
        </p:nvGrpSpPr>
        <p:grpSpPr>
          <a:xfrm>
            <a:off x="6400802" y="1735759"/>
            <a:ext cx="2745365" cy="1575258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004A999A-523B-41B1-8516-E06C163A1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5" b="465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E8FFA12B-28F3-4C6C-B8D1-756CA12ED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63D2F230-29BD-4C2F-9991-8DC73937F350}"/>
              </a:ext>
            </a:extLst>
          </p:cNvPr>
          <p:cNvGrpSpPr/>
          <p:nvPr/>
        </p:nvGrpSpPr>
        <p:grpSpPr>
          <a:xfrm>
            <a:off x="7691746" y="2280345"/>
            <a:ext cx="2745365" cy="1575258"/>
            <a:chOff x="3270878" y="2989417"/>
            <a:chExt cx="2584816" cy="148313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279C9276-73E5-4F56-AC94-0093349A9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7" b="417"/>
            <a:stretch/>
          </p:blipFill>
          <p:spPr>
            <a:xfrm>
              <a:off x="3273281" y="3138078"/>
              <a:ext cx="2582413" cy="1334477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79EDF129-7CB2-46DD-9079-797EA6C85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6F62973-554A-4687-A063-0627EBDF7158}"/>
              </a:ext>
            </a:extLst>
          </p:cNvPr>
          <p:cNvGrpSpPr/>
          <p:nvPr/>
        </p:nvGrpSpPr>
        <p:grpSpPr>
          <a:xfrm>
            <a:off x="7437895" y="4095884"/>
            <a:ext cx="4046508" cy="1983053"/>
            <a:chOff x="5169786" y="1963821"/>
            <a:chExt cx="6586655" cy="322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B8E67F99-FDC9-444D-ABE2-896F1E289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874" b="9707"/>
            <a:stretch/>
          </p:blipFill>
          <p:spPr>
            <a:xfrm>
              <a:off x="5169786" y="2107550"/>
              <a:ext cx="6582387" cy="3084161"/>
            </a:xfrm>
            <a:prstGeom prst="roundRect">
              <a:avLst>
                <a:gd name="adj" fmla="val 1855"/>
              </a:avLst>
            </a:prstGeom>
            <a:solidFill>
              <a:schemeClr val="bg1"/>
            </a:solidFill>
            <a:ln w="12700">
              <a:noFill/>
            </a:ln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C3132AFF-20B2-47E6-B067-6B5106083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9786" y="1963821"/>
              <a:ext cx="6586655" cy="256471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D3CA4AB7-765E-44D8-88E1-9A1F0990AB9B}"/>
              </a:ext>
            </a:extLst>
          </p:cNvPr>
          <p:cNvGrpSpPr/>
          <p:nvPr/>
        </p:nvGrpSpPr>
        <p:grpSpPr>
          <a:xfrm>
            <a:off x="9970563" y="1734554"/>
            <a:ext cx="1513840" cy="1513840"/>
            <a:chOff x="10211663" y="1734554"/>
            <a:chExt cx="1513840" cy="1513840"/>
          </a:xfrm>
        </p:grpSpPr>
        <p:sp>
          <p:nvSpPr>
            <p:cNvPr id="33" name="object 25">
              <a:extLst>
                <a:ext uri="{FF2B5EF4-FFF2-40B4-BE49-F238E27FC236}">
                  <a16:creationId xmlns:a16="http://schemas.microsoft.com/office/drawing/2014/main" id="{F46EFE2F-7FC5-4AF1-B71B-B68834460B71}"/>
                </a:ext>
              </a:extLst>
            </p:cNvPr>
            <p:cNvSpPr/>
            <p:nvPr/>
          </p:nvSpPr>
          <p:spPr>
            <a:xfrm>
              <a:off x="10211663" y="1734554"/>
              <a:ext cx="1513840" cy="1513840"/>
            </a:xfrm>
            <a:custGeom>
              <a:avLst/>
              <a:gdLst/>
              <a:ahLst/>
              <a:cxnLst/>
              <a:rect l="l" t="t" r="r" b="b"/>
              <a:pathLst>
                <a:path w="1648459" h="1648460">
                  <a:moveTo>
                    <a:pt x="824014" y="0"/>
                  </a:moveTo>
                  <a:lnTo>
                    <a:pt x="775596" y="1398"/>
                  </a:lnTo>
                  <a:lnTo>
                    <a:pt x="727916" y="5543"/>
                  </a:lnTo>
                  <a:lnTo>
                    <a:pt x="681049" y="12357"/>
                  </a:lnTo>
                  <a:lnTo>
                    <a:pt x="635074" y="21762"/>
                  </a:lnTo>
                  <a:lnTo>
                    <a:pt x="590068" y="33682"/>
                  </a:lnTo>
                  <a:lnTo>
                    <a:pt x="546107" y="48038"/>
                  </a:lnTo>
                  <a:lnTo>
                    <a:pt x="503270" y="64754"/>
                  </a:lnTo>
                  <a:lnTo>
                    <a:pt x="461632" y="83753"/>
                  </a:lnTo>
                  <a:lnTo>
                    <a:pt x="421273" y="104956"/>
                  </a:lnTo>
                  <a:lnTo>
                    <a:pt x="382269" y="128288"/>
                  </a:lnTo>
                  <a:lnTo>
                    <a:pt x="344697" y="153670"/>
                  </a:lnTo>
                  <a:lnTo>
                    <a:pt x="308634" y="181025"/>
                  </a:lnTo>
                  <a:lnTo>
                    <a:pt x="274159" y="210276"/>
                  </a:lnTo>
                  <a:lnTo>
                    <a:pt x="241347" y="241346"/>
                  </a:lnTo>
                  <a:lnTo>
                    <a:pt x="210277" y="274157"/>
                  </a:lnTo>
                  <a:lnTo>
                    <a:pt x="181026" y="308632"/>
                  </a:lnTo>
                  <a:lnTo>
                    <a:pt x="153670" y="344694"/>
                  </a:lnTo>
                  <a:lnTo>
                    <a:pt x="128288" y="382265"/>
                  </a:lnTo>
                  <a:lnTo>
                    <a:pt x="104957" y="421269"/>
                  </a:lnTo>
                  <a:lnTo>
                    <a:pt x="83753" y="461628"/>
                  </a:lnTo>
                  <a:lnTo>
                    <a:pt x="64754" y="503264"/>
                  </a:lnTo>
                  <a:lnTo>
                    <a:pt x="48038" y="546101"/>
                  </a:lnTo>
                  <a:lnTo>
                    <a:pt x="33682" y="590061"/>
                  </a:lnTo>
                  <a:lnTo>
                    <a:pt x="21762" y="635066"/>
                  </a:lnTo>
                  <a:lnTo>
                    <a:pt x="12357" y="681040"/>
                  </a:lnTo>
                  <a:lnTo>
                    <a:pt x="5543" y="727906"/>
                  </a:lnTo>
                  <a:lnTo>
                    <a:pt x="1398" y="775585"/>
                  </a:lnTo>
                  <a:lnTo>
                    <a:pt x="0" y="824001"/>
                  </a:lnTo>
                  <a:lnTo>
                    <a:pt x="1398" y="872418"/>
                  </a:lnTo>
                  <a:lnTo>
                    <a:pt x="5543" y="920099"/>
                  </a:lnTo>
                  <a:lnTo>
                    <a:pt x="12357" y="966965"/>
                  </a:lnTo>
                  <a:lnTo>
                    <a:pt x="21762" y="1012940"/>
                  </a:lnTo>
                  <a:lnTo>
                    <a:pt x="33682" y="1057947"/>
                  </a:lnTo>
                  <a:lnTo>
                    <a:pt x="48038" y="1101907"/>
                  </a:lnTo>
                  <a:lnTo>
                    <a:pt x="64754" y="1144745"/>
                  </a:lnTo>
                  <a:lnTo>
                    <a:pt x="83753" y="1186382"/>
                  </a:lnTo>
                  <a:lnTo>
                    <a:pt x="104957" y="1226741"/>
                  </a:lnTo>
                  <a:lnTo>
                    <a:pt x="128288" y="1265746"/>
                  </a:lnTo>
                  <a:lnTo>
                    <a:pt x="153670" y="1303318"/>
                  </a:lnTo>
                  <a:lnTo>
                    <a:pt x="181026" y="1339380"/>
                  </a:lnTo>
                  <a:lnTo>
                    <a:pt x="210277" y="1373856"/>
                  </a:lnTo>
                  <a:lnTo>
                    <a:pt x="241347" y="1406667"/>
                  </a:lnTo>
                  <a:lnTo>
                    <a:pt x="274159" y="1437737"/>
                  </a:lnTo>
                  <a:lnTo>
                    <a:pt x="308634" y="1466989"/>
                  </a:lnTo>
                  <a:lnTo>
                    <a:pt x="344697" y="1494344"/>
                  </a:lnTo>
                  <a:lnTo>
                    <a:pt x="382269" y="1519726"/>
                  </a:lnTo>
                  <a:lnTo>
                    <a:pt x="421273" y="1543058"/>
                  </a:lnTo>
                  <a:lnTo>
                    <a:pt x="461632" y="1564261"/>
                  </a:lnTo>
                  <a:lnTo>
                    <a:pt x="503270" y="1583260"/>
                  </a:lnTo>
                  <a:lnTo>
                    <a:pt x="546107" y="1599976"/>
                  </a:lnTo>
                  <a:lnTo>
                    <a:pt x="590068" y="1614333"/>
                  </a:lnTo>
                  <a:lnTo>
                    <a:pt x="635074" y="1626252"/>
                  </a:lnTo>
                  <a:lnTo>
                    <a:pt x="681049" y="1635658"/>
                  </a:lnTo>
                  <a:lnTo>
                    <a:pt x="727916" y="1642471"/>
                  </a:lnTo>
                  <a:lnTo>
                    <a:pt x="775596" y="1646616"/>
                  </a:lnTo>
                  <a:lnTo>
                    <a:pt x="824014" y="1648015"/>
                  </a:lnTo>
                  <a:lnTo>
                    <a:pt x="872431" y="1646616"/>
                  </a:lnTo>
                  <a:lnTo>
                    <a:pt x="920111" y="1642471"/>
                  </a:lnTo>
                  <a:lnTo>
                    <a:pt x="966978" y="1635658"/>
                  </a:lnTo>
                  <a:lnTo>
                    <a:pt x="1012953" y="1626252"/>
                  </a:lnTo>
                  <a:lnTo>
                    <a:pt x="1057959" y="1614333"/>
                  </a:lnTo>
                  <a:lnTo>
                    <a:pt x="1101920" y="1599976"/>
                  </a:lnTo>
                  <a:lnTo>
                    <a:pt x="1144758" y="1583260"/>
                  </a:lnTo>
                  <a:lnTo>
                    <a:pt x="1186395" y="1564261"/>
                  </a:lnTo>
                  <a:lnTo>
                    <a:pt x="1226754" y="1543058"/>
                  </a:lnTo>
                  <a:lnTo>
                    <a:pt x="1265758" y="1519726"/>
                  </a:lnTo>
                  <a:lnTo>
                    <a:pt x="1303330" y="1494344"/>
                  </a:lnTo>
                  <a:lnTo>
                    <a:pt x="1339393" y="1466989"/>
                  </a:lnTo>
                  <a:lnTo>
                    <a:pt x="1373869" y="1437737"/>
                  </a:lnTo>
                  <a:lnTo>
                    <a:pt x="1406680" y="1406667"/>
                  </a:lnTo>
                  <a:lnTo>
                    <a:pt x="1437750" y="1373856"/>
                  </a:lnTo>
                  <a:lnTo>
                    <a:pt x="1467001" y="1339380"/>
                  </a:lnTo>
                  <a:lnTo>
                    <a:pt x="1494357" y="1303318"/>
                  </a:lnTo>
                  <a:lnTo>
                    <a:pt x="1519739" y="1265746"/>
                  </a:lnTo>
                  <a:lnTo>
                    <a:pt x="1543070" y="1226741"/>
                  </a:lnTo>
                  <a:lnTo>
                    <a:pt x="1564274" y="1186382"/>
                  </a:lnTo>
                  <a:lnTo>
                    <a:pt x="1583273" y="1144745"/>
                  </a:lnTo>
                  <a:lnTo>
                    <a:pt x="1599989" y="1101907"/>
                  </a:lnTo>
                  <a:lnTo>
                    <a:pt x="1614345" y="1057947"/>
                  </a:lnTo>
                  <a:lnTo>
                    <a:pt x="1626265" y="1012940"/>
                  </a:lnTo>
                  <a:lnTo>
                    <a:pt x="1635670" y="966965"/>
                  </a:lnTo>
                  <a:lnTo>
                    <a:pt x="1642484" y="920099"/>
                  </a:lnTo>
                  <a:lnTo>
                    <a:pt x="1646629" y="872418"/>
                  </a:lnTo>
                  <a:lnTo>
                    <a:pt x="1648028" y="824001"/>
                  </a:lnTo>
                  <a:lnTo>
                    <a:pt x="1646629" y="775585"/>
                  </a:lnTo>
                  <a:lnTo>
                    <a:pt x="1642484" y="727906"/>
                  </a:lnTo>
                  <a:lnTo>
                    <a:pt x="1635670" y="681040"/>
                  </a:lnTo>
                  <a:lnTo>
                    <a:pt x="1626265" y="635066"/>
                  </a:lnTo>
                  <a:lnTo>
                    <a:pt x="1614345" y="590061"/>
                  </a:lnTo>
                  <a:lnTo>
                    <a:pt x="1599989" y="546101"/>
                  </a:lnTo>
                  <a:lnTo>
                    <a:pt x="1583273" y="503264"/>
                  </a:lnTo>
                  <a:lnTo>
                    <a:pt x="1564274" y="461628"/>
                  </a:lnTo>
                  <a:lnTo>
                    <a:pt x="1543070" y="421269"/>
                  </a:lnTo>
                  <a:lnTo>
                    <a:pt x="1519739" y="382265"/>
                  </a:lnTo>
                  <a:lnTo>
                    <a:pt x="1494357" y="344694"/>
                  </a:lnTo>
                  <a:lnTo>
                    <a:pt x="1467001" y="308632"/>
                  </a:lnTo>
                  <a:lnTo>
                    <a:pt x="1437750" y="274157"/>
                  </a:lnTo>
                  <a:lnTo>
                    <a:pt x="1406680" y="241346"/>
                  </a:lnTo>
                  <a:lnTo>
                    <a:pt x="1373869" y="210276"/>
                  </a:lnTo>
                  <a:lnTo>
                    <a:pt x="1339393" y="181025"/>
                  </a:lnTo>
                  <a:lnTo>
                    <a:pt x="1303330" y="153670"/>
                  </a:lnTo>
                  <a:lnTo>
                    <a:pt x="1265758" y="128288"/>
                  </a:lnTo>
                  <a:lnTo>
                    <a:pt x="1226754" y="104956"/>
                  </a:lnTo>
                  <a:lnTo>
                    <a:pt x="1186395" y="83753"/>
                  </a:lnTo>
                  <a:lnTo>
                    <a:pt x="1144758" y="64754"/>
                  </a:lnTo>
                  <a:lnTo>
                    <a:pt x="1101920" y="48038"/>
                  </a:lnTo>
                  <a:lnTo>
                    <a:pt x="1057959" y="33682"/>
                  </a:lnTo>
                  <a:lnTo>
                    <a:pt x="1012953" y="21762"/>
                  </a:lnTo>
                  <a:lnTo>
                    <a:pt x="966978" y="12357"/>
                  </a:lnTo>
                  <a:lnTo>
                    <a:pt x="920111" y="5543"/>
                  </a:lnTo>
                  <a:lnTo>
                    <a:pt x="872431" y="1398"/>
                  </a:lnTo>
                  <a:lnTo>
                    <a:pt x="824014" y="0"/>
                  </a:lnTo>
                  <a:close/>
                </a:path>
              </a:pathLst>
            </a:custGeom>
            <a:solidFill>
              <a:srgbClr val="E71F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27">
              <a:extLst>
                <a:ext uri="{FF2B5EF4-FFF2-40B4-BE49-F238E27FC236}">
                  <a16:creationId xmlns:a16="http://schemas.microsoft.com/office/drawing/2014/main" id="{A5465826-86E9-4C79-A1BC-E02399A0017A}"/>
                </a:ext>
              </a:extLst>
            </p:cNvPr>
            <p:cNvSpPr txBox="1"/>
            <p:nvPr/>
          </p:nvSpPr>
          <p:spPr>
            <a:xfrm>
              <a:off x="10379786" y="2271414"/>
              <a:ext cx="1177594" cy="4401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ctr">
                <a:lnSpc>
                  <a:spcPct val="135400"/>
                </a:lnSpc>
                <a:spcBef>
                  <a:spcPts val="100"/>
                </a:spcBef>
              </a:pPr>
              <a:r>
                <a:rPr kumimoji="0" lang="en-US" altLang="ko-KR" sz="105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CS Application </a:t>
              </a:r>
              <a:r>
                <a:rPr kumimoji="0" lang="ko-KR" altLang="en-US" sz="105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 </a:t>
              </a:r>
              <a:endParaRPr kumimoji="0" lang="en-US" altLang="ko-KR" sz="105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marL="12700" marR="5080" algn="ctr">
                <a:lnSpc>
                  <a:spcPct val="135400"/>
                </a:lnSpc>
                <a:spcBef>
                  <a:spcPts val="100"/>
                </a:spcBef>
              </a:pPr>
              <a:r>
                <a:rPr kumimoji="0" lang="ko-KR" altLang="en-US" sz="105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임베디드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1C8E4322-5E12-4081-90BB-97B36DDDD4BD}"/>
              </a:ext>
            </a:extLst>
          </p:cNvPr>
          <p:cNvGrpSpPr/>
          <p:nvPr/>
        </p:nvGrpSpPr>
        <p:grpSpPr>
          <a:xfrm>
            <a:off x="6082786" y="4374640"/>
            <a:ext cx="1513840" cy="1513840"/>
            <a:chOff x="10211663" y="1734554"/>
            <a:chExt cx="1513840" cy="1513840"/>
          </a:xfrm>
        </p:grpSpPr>
        <p:sp>
          <p:nvSpPr>
            <p:cNvPr id="41" name="object 25">
              <a:extLst>
                <a:ext uri="{FF2B5EF4-FFF2-40B4-BE49-F238E27FC236}">
                  <a16:creationId xmlns:a16="http://schemas.microsoft.com/office/drawing/2014/main" id="{6C5FEA82-A732-461A-AF02-7DC9BBF27EE6}"/>
                </a:ext>
              </a:extLst>
            </p:cNvPr>
            <p:cNvSpPr/>
            <p:nvPr/>
          </p:nvSpPr>
          <p:spPr>
            <a:xfrm>
              <a:off x="10211663" y="1734554"/>
              <a:ext cx="1513840" cy="1513840"/>
            </a:xfrm>
            <a:custGeom>
              <a:avLst/>
              <a:gdLst/>
              <a:ahLst/>
              <a:cxnLst/>
              <a:rect l="l" t="t" r="r" b="b"/>
              <a:pathLst>
                <a:path w="1648459" h="1648460">
                  <a:moveTo>
                    <a:pt x="824014" y="0"/>
                  </a:moveTo>
                  <a:lnTo>
                    <a:pt x="775596" y="1398"/>
                  </a:lnTo>
                  <a:lnTo>
                    <a:pt x="727916" y="5543"/>
                  </a:lnTo>
                  <a:lnTo>
                    <a:pt x="681049" y="12357"/>
                  </a:lnTo>
                  <a:lnTo>
                    <a:pt x="635074" y="21762"/>
                  </a:lnTo>
                  <a:lnTo>
                    <a:pt x="590068" y="33682"/>
                  </a:lnTo>
                  <a:lnTo>
                    <a:pt x="546107" y="48038"/>
                  </a:lnTo>
                  <a:lnTo>
                    <a:pt x="503270" y="64754"/>
                  </a:lnTo>
                  <a:lnTo>
                    <a:pt x="461632" y="83753"/>
                  </a:lnTo>
                  <a:lnTo>
                    <a:pt x="421273" y="104956"/>
                  </a:lnTo>
                  <a:lnTo>
                    <a:pt x="382269" y="128288"/>
                  </a:lnTo>
                  <a:lnTo>
                    <a:pt x="344697" y="153670"/>
                  </a:lnTo>
                  <a:lnTo>
                    <a:pt x="308634" y="181025"/>
                  </a:lnTo>
                  <a:lnTo>
                    <a:pt x="274159" y="210276"/>
                  </a:lnTo>
                  <a:lnTo>
                    <a:pt x="241347" y="241346"/>
                  </a:lnTo>
                  <a:lnTo>
                    <a:pt x="210277" y="274157"/>
                  </a:lnTo>
                  <a:lnTo>
                    <a:pt x="181026" y="308632"/>
                  </a:lnTo>
                  <a:lnTo>
                    <a:pt x="153670" y="344694"/>
                  </a:lnTo>
                  <a:lnTo>
                    <a:pt x="128288" y="382265"/>
                  </a:lnTo>
                  <a:lnTo>
                    <a:pt x="104957" y="421269"/>
                  </a:lnTo>
                  <a:lnTo>
                    <a:pt x="83753" y="461628"/>
                  </a:lnTo>
                  <a:lnTo>
                    <a:pt x="64754" y="503264"/>
                  </a:lnTo>
                  <a:lnTo>
                    <a:pt x="48038" y="546101"/>
                  </a:lnTo>
                  <a:lnTo>
                    <a:pt x="33682" y="590061"/>
                  </a:lnTo>
                  <a:lnTo>
                    <a:pt x="21762" y="635066"/>
                  </a:lnTo>
                  <a:lnTo>
                    <a:pt x="12357" y="681040"/>
                  </a:lnTo>
                  <a:lnTo>
                    <a:pt x="5543" y="727906"/>
                  </a:lnTo>
                  <a:lnTo>
                    <a:pt x="1398" y="775585"/>
                  </a:lnTo>
                  <a:lnTo>
                    <a:pt x="0" y="824001"/>
                  </a:lnTo>
                  <a:lnTo>
                    <a:pt x="1398" y="872418"/>
                  </a:lnTo>
                  <a:lnTo>
                    <a:pt x="5543" y="920099"/>
                  </a:lnTo>
                  <a:lnTo>
                    <a:pt x="12357" y="966965"/>
                  </a:lnTo>
                  <a:lnTo>
                    <a:pt x="21762" y="1012940"/>
                  </a:lnTo>
                  <a:lnTo>
                    <a:pt x="33682" y="1057947"/>
                  </a:lnTo>
                  <a:lnTo>
                    <a:pt x="48038" y="1101907"/>
                  </a:lnTo>
                  <a:lnTo>
                    <a:pt x="64754" y="1144745"/>
                  </a:lnTo>
                  <a:lnTo>
                    <a:pt x="83753" y="1186382"/>
                  </a:lnTo>
                  <a:lnTo>
                    <a:pt x="104957" y="1226741"/>
                  </a:lnTo>
                  <a:lnTo>
                    <a:pt x="128288" y="1265746"/>
                  </a:lnTo>
                  <a:lnTo>
                    <a:pt x="153670" y="1303318"/>
                  </a:lnTo>
                  <a:lnTo>
                    <a:pt x="181026" y="1339380"/>
                  </a:lnTo>
                  <a:lnTo>
                    <a:pt x="210277" y="1373856"/>
                  </a:lnTo>
                  <a:lnTo>
                    <a:pt x="241347" y="1406667"/>
                  </a:lnTo>
                  <a:lnTo>
                    <a:pt x="274159" y="1437737"/>
                  </a:lnTo>
                  <a:lnTo>
                    <a:pt x="308634" y="1466989"/>
                  </a:lnTo>
                  <a:lnTo>
                    <a:pt x="344697" y="1494344"/>
                  </a:lnTo>
                  <a:lnTo>
                    <a:pt x="382269" y="1519726"/>
                  </a:lnTo>
                  <a:lnTo>
                    <a:pt x="421273" y="1543058"/>
                  </a:lnTo>
                  <a:lnTo>
                    <a:pt x="461632" y="1564261"/>
                  </a:lnTo>
                  <a:lnTo>
                    <a:pt x="503270" y="1583260"/>
                  </a:lnTo>
                  <a:lnTo>
                    <a:pt x="546107" y="1599976"/>
                  </a:lnTo>
                  <a:lnTo>
                    <a:pt x="590068" y="1614333"/>
                  </a:lnTo>
                  <a:lnTo>
                    <a:pt x="635074" y="1626252"/>
                  </a:lnTo>
                  <a:lnTo>
                    <a:pt x="681049" y="1635658"/>
                  </a:lnTo>
                  <a:lnTo>
                    <a:pt x="727916" y="1642471"/>
                  </a:lnTo>
                  <a:lnTo>
                    <a:pt x="775596" y="1646616"/>
                  </a:lnTo>
                  <a:lnTo>
                    <a:pt x="824014" y="1648015"/>
                  </a:lnTo>
                  <a:lnTo>
                    <a:pt x="872431" y="1646616"/>
                  </a:lnTo>
                  <a:lnTo>
                    <a:pt x="920111" y="1642471"/>
                  </a:lnTo>
                  <a:lnTo>
                    <a:pt x="966978" y="1635658"/>
                  </a:lnTo>
                  <a:lnTo>
                    <a:pt x="1012953" y="1626252"/>
                  </a:lnTo>
                  <a:lnTo>
                    <a:pt x="1057959" y="1614333"/>
                  </a:lnTo>
                  <a:lnTo>
                    <a:pt x="1101920" y="1599976"/>
                  </a:lnTo>
                  <a:lnTo>
                    <a:pt x="1144758" y="1583260"/>
                  </a:lnTo>
                  <a:lnTo>
                    <a:pt x="1186395" y="1564261"/>
                  </a:lnTo>
                  <a:lnTo>
                    <a:pt x="1226754" y="1543058"/>
                  </a:lnTo>
                  <a:lnTo>
                    <a:pt x="1265758" y="1519726"/>
                  </a:lnTo>
                  <a:lnTo>
                    <a:pt x="1303330" y="1494344"/>
                  </a:lnTo>
                  <a:lnTo>
                    <a:pt x="1339393" y="1466989"/>
                  </a:lnTo>
                  <a:lnTo>
                    <a:pt x="1373869" y="1437737"/>
                  </a:lnTo>
                  <a:lnTo>
                    <a:pt x="1406680" y="1406667"/>
                  </a:lnTo>
                  <a:lnTo>
                    <a:pt x="1437750" y="1373856"/>
                  </a:lnTo>
                  <a:lnTo>
                    <a:pt x="1467001" y="1339380"/>
                  </a:lnTo>
                  <a:lnTo>
                    <a:pt x="1494357" y="1303318"/>
                  </a:lnTo>
                  <a:lnTo>
                    <a:pt x="1519739" y="1265746"/>
                  </a:lnTo>
                  <a:lnTo>
                    <a:pt x="1543070" y="1226741"/>
                  </a:lnTo>
                  <a:lnTo>
                    <a:pt x="1564274" y="1186382"/>
                  </a:lnTo>
                  <a:lnTo>
                    <a:pt x="1583273" y="1144745"/>
                  </a:lnTo>
                  <a:lnTo>
                    <a:pt x="1599989" y="1101907"/>
                  </a:lnTo>
                  <a:lnTo>
                    <a:pt x="1614345" y="1057947"/>
                  </a:lnTo>
                  <a:lnTo>
                    <a:pt x="1626265" y="1012940"/>
                  </a:lnTo>
                  <a:lnTo>
                    <a:pt x="1635670" y="966965"/>
                  </a:lnTo>
                  <a:lnTo>
                    <a:pt x="1642484" y="920099"/>
                  </a:lnTo>
                  <a:lnTo>
                    <a:pt x="1646629" y="872418"/>
                  </a:lnTo>
                  <a:lnTo>
                    <a:pt x="1648028" y="824001"/>
                  </a:lnTo>
                  <a:lnTo>
                    <a:pt x="1646629" y="775585"/>
                  </a:lnTo>
                  <a:lnTo>
                    <a:pt x="1642484" y="727906"/>
                  </a:lnTo>
                  <a:lnTo>
                    <a:pt x="1635670" y="681040"/>
                  </a:lnTo>
                  <a:lnTo>
                    <a:pt x="1626265" y="635066"/>
                  </a:lnTo>
                  <a:lnTo>
                    <a:pt x="1614345" y="590061"/>
                  </a:lnTo>
                  <a:lnTo>
                    <a:pt x="1599989" y="546101"/>
                  </a:lnTo>
                  <a:lnTo>
                    <a:pt x="1583273" y="503264"/>
                  </a:lnTo>
                  <a:lnTo>
                    <a:pt x="1564274" y="461628"/>
                  </a:lnTo>
                  <a:lnTo>
                    <a:pt x="1543070" y="421269"/>
                  </a:lnTo>
                  <a:lnTo>
                    <a:pt x="1519739" y="382265"/>
                  </a:lnTo>
                  <a:lnTo>
                    <a:pt x="1494357" y="344694"/>
                  </a:lnTo>
                  <a:lnTo>
                    <a:pt x="1467001" y="308632"/>
                  </a:lnTo>
                  <a:lnTo>
                    <a:pt x="1437750" y="274157"/>
                  </a:lnTo>
                  <a:lnTo>
                    <a:pt x="1406680" y="241346"/>
                  </a:lnTo>
                  <a:lnTo>
                    <a:pt x="1373869" y="210276"/>
                  </a:lnTo>
                  <a:lnTo>
                    <a:pt x="1339393" y="181025"/>
                  </a:lnTo>
                  <a:lnTo>
                    <a:pt x="1303330" y="153670"/>
                  </a:lnTo>
                  <a:lnTo>
                    <a:pt x="1265758" y="128288"/>
                  </a:lnTo>
                  <a:lnTo>
                    <a:pt x="1226754" y="104956"/>
                  </a:lnTo>
                  <a:lnTo>
                    <a:pt x="1186395" y="83753"/>
                  </a:lnTo>
                  <a:lnTo>
                    <a:pt x="1144758" y="64754"/>
                  </a:lnTo>
                  <a:lnTo>
                    <a:pt x="1101920" y="48038"/>
                  </a:lnTo>
                  <a:lnTo>
                    <a:pt x="1057959" y="33682"/>
                  </a:lnTo>
                  <a:lnTo>
                    <a:pt x="1012953" y="21762"/>
                  </a:lnTo>
                  <a:lnTo>
                    <a:pt x="966978" y="12357"/>
                  </a:lnTo>
                  <a:lnTo>
                    <a:pt x="920111" y="5543"/>
                  </a:lnTo>
                  <a:lnTo>
                    <a:pt x="872431" y="1398"/>
                  </a:lnTo>
                  <a:lnTo>
                    <a:pt x="824014" y="0"/>
                  </a:lnTo>
                  <a:close/>
                </a:path>
              </a:pathLst>
            </a:custGeom>
            <a:solidFill>
              <a:srgbClr val="E71F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7">
              <a:extLst>
                <a:ext uri="{FF2B5EF4-FFF2-40B4-BE49-F238E27FC236}">
                  <a16:creationId xmlns:a16="http://schemas.microsoft.com/office/drawing/2014/main" id="{819D400E-7572-4E7E-B452-969D1D83E7FB}"/>
                </a:ext>
              </a:extLst>
            </p:cNvPr>
            <p:cNvSpPr txBox="1"/>
            <p:nvPr/>
          </p:nvSpPr>
          <p:spPr>
            <a:xfrm>
              <a:off x="10379786" y="2271414"/>
              <a:ext cx="1177594" cy="4401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ctr">
                <a:lnSpc>
                  <a:spcPct val="135400"/>
                </a:lnSpc>
                <a:spcBef>
                  <a:spcPts val="100"/>
                </a:spcBef>
              </a:pPr>
              <a:r>
                <a:rPr kumimoji="0" lang="en-US" altLang="ko-KR" sz="105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X</a:t>
              </a:r>
              <a:r>
                <a:rPr kumimoji="0" lang="ko-KR" altLang="en-US" sz="105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축 기준 빅데이터 </a:t>
              </a:r>
            </a:p>
            <a:p>
              <a:pPr marL="12700" marR="5080" algn="ctr">
                <a:lnSpc>
                  <a:spcPct val="135400"/>
                </a:lnSpc>
                <a:spcBef>
                  <a:spcPts val="100"/>
                </a:spcBef>
              </a:pPr>
              <a:r>
                <a:rPr kumimoji="0" lang="ko-KR" altLang="en-US" sz="105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시각화 분석</a:t>
              </a:r>
            </a:p>
          </p:txBody>
        </p:sp>
      </p:grpSp>
      <p:sp>
        <p:nvSpPr>
          <p:cNvPr id="32" name="object 24">
            <a:extLst>
              <a:ext uri="{FF2B5EF4-FFF2-40B4-BE49-F238E27FC236}">
                <a16:creationId xmlns:a16="http://schemas.microsoft.com/office/drawing/2014/main" id="{CDC23E50-2B6C-4AFE-8F76-745BF03DE669}"/>
              </a:ext>
            </a:extLst>
          </p:cNvPr>
          <p:cNvSpPr txBox="1"/>
          <p:nvPr/>
        </p:nvSpPr>
        <p:spPr>
          <a:xfrm>
            <a:off x="10896600" y="725657"/>
            <a:ext cx="587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USE-CASES</a:t>
            </a:r>
          </a:p>
        </p:txBody>
      </p:sp>
    </p:spTree>
    <p:extLst>
      <p:ext uri="{BB962C8B-B14F-4D97-AF65-F5344CB8AC3E}">
        <p14:creationId xmlns:p14="http://schemas.microsoft.com/office/powerpoint/2010/main" val="4116790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D0F0DCD-FFB2-42E3-B9FB-B05FF16D091C}"/>
              </a:ext>
            </a:extLst>
          </p:cNvPr>
          <p:cNvSpPr/>
          <p:nvPr/>
        </p:nvSpPr>
        <p:spPr>
          <a:xfrm>
            <a:off x="5548544" y="1645912"/>
            <a:ext cx="5935859" cy="4557150"/>
          </a:xfrm>
          <a:prstGeom prst="roundRect">
            <a:avLst>
              <a:gd name="adj" fmla="val 201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46463679-483A-4111-99B8-1A9BC8C928F7}"/>
              </a:ext>
            </a:extLst>
          </p:cNvPr>
          <p:cNvGrpSpPr/>
          <p:nvPr/>
        </p:nvGrpSpPr>
        <p:grpSpPr>
          <a:xfrm>
            <a:off x="5880527" y="2369754"/>
            <a:ext cx="1366300" cy="786479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2275C5BA-FC8C-4B53-B6CD-563FE6B94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" b="288"/>
            <a:stretch/>
          </p:blipFill>
          <p:spPr>
            <a:xfrm>
              <a:off x="3273281" y="3138079"/>
              <a:ext cx="2582413" cy="133922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B89E7CB9-D76D-432D-95EC-EDCF224E5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63D7E65A-9F15-4749-B78F-56B28EB4CD59}"/>
              </a:ext>
            </a:extLst>
          </p:cNvPr>
          <p:cNvSpPr txBox="1"/>
          <p:nvPr/>
        </p:nvSpPr>
        <p:spPr>
          <a:xfrm>
            <a:off x="5588955" y="5860307"/>
            <a:ext cx="1878645" cy="225215"/>
          </a:xfrm>
          <a:prstGeom prst="rect">
            <a:avLst/>
          </a:prstGeom>
          <a:noFill/>
        </p:spPr>
        <p:txBody>
          <a:bodyPr wrap="square" lIns="0" tIns="0" rIns="0" bIns="54000" anchor="t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설비 별 표준 기준을 벗어난 데이터 문제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C24E690-5F03-46C5-9112-7CE0270FA6ED}"/>
              </a:ext>
            </a:extLst>
          </p:cNvPr>
          <p:cNvSpPr txBox="1"/>
          <p:nvPr/>
        </p:nvSpPr>
        <p:spPr>
          <a:xfrm>
            <a:off x="7600966" y="5860307"/>
            <a:ext cx="1735436" cy="225215"/>
          </a:xfrm>
          <a:prstGeom prst="rect">
            <a:avLst/>
          </a:prstGeom>
          <a:noFill/>
        </p:spPr>
        <p:txBody>
          <a:bodyPr wrap="square" lIns="0" tIns="0" rIns="0" bIns="54000" anchor="t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일정 산포를 띄지 않은 비정상 데이터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9A3AB12-1D98-4089-987A-85B684A7989F}"/>
              </a:ext>
            </a:extLst>
          </p:cNvPr>
          <p:cNvSpPr txBox="1"/>
          <p:nvPr/>
        </p:nvSpPr>
        <p:spPr>
          <a:xfrm>
            <a:off x="9577117" y="5860307"/>
            <a:ext cx="1755629" cy="225215"/>
          </a:xfrm>
          <a:prstGeom prst="rect">
            <a:avLst/>
          </a:prstGeom>
          <a:noFill/>
        </p:spPr>
        <p:txBody>
          <a:bodyPr wrap="square" lIns="0" tIns="0" rIns="0" bIns="54000" anchor="t" anchorCtr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ko-KR" altLang="en-US" sz="8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동종 설비간 데이터 흐름 불일치 문제</a:t>
            </a:r>
          </a:p>
        </p:txBody>
      </p:sp>
      <p:sp>
        <p:nvSpPr>
          <p:cNvPr id="109" name="object 9">
            <a:extLst>
              <a:ext uri="{FF2B5EF4-FFF2-40B4-BE49-F238E27FC236}">
                <a16:creationId xmlns:a16="http://schemas.microsoft.com/office/drawing/2014/main" id="{C4D2C581-AC6F-4369-AC8C-5D14E38C5CC4}"/>
              </a:ext>
            </a:extLst>
          </p:cNvPr>
          <p:cNvSpPr txBox="1">
            <a:spLocks/>
          </p:cNvSpPr>
          <p:nvPr/>
        </p:nvSpPr>
        <p:spPr>
          <a:xfrm>
            <a:off x="674359" y="537464"/>
            <a:ext cx="1306842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</a:t>
            </a:r>
            <a:r>
              <a:rPr lang="en-US" altLang="ko-KR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3</a:t>
            </a:r>
            <a:r>
              <a:rPr lang="en-US" spc="-150" dirty="0">
                <a:latin typeface="Tahoma"/>
                <a:cs typeface="Tahoma"/>
              </a:rPr>
              <a:t>	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10" name="object 26">
            <a:extLst>
              <a:ext uri="{FF2B5EF4-FFF2-40B4-BE49-F238E27FC236}">
                <a16:creationId xmlns:a16="http://schemas.microsoft.com/office/drawing/2014/main" id="{73C156BD-F735-45E7-AA3F-4D38DE9684F2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9">
            <a:extLst>
              <a:ext uri="{FF2B5EF4-FFF2-40B4-BE49-F238E27FC236}">
                <a16:creationId xmlns:a16="http://schemas.microsoft.com/office/drawing/2014/main" id="{E1E5CD78-4787-404F-8B61-82A5050DF9E1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9F3B151-CF57-49C3-8AE0-8D4965AF0BF0}"/>
              </a:ext>
            </a:extLst>
          </p:cNvPr>
          <p:cNvSpPr txBox="1"/>
          <p:nvPr/>
        </p:nvSpPr>
        <p:spPr>
          <a:xfrm>
            <a:off x="1812136" y="600943"/>
            <a:ext cx="8093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빅데이터 시각화 실시간 분석 시스템</a:t>
            </a:r>
            <a:r>
              <a:rPr kumimoji="0" lang="ko-KR" altLang="en-US" sz="3500" b="1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</a:t>
            </a:r>
            <a:r>
              <a:rPr kumimoji="0" lang="ko-KR" altLang="en-US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kumimoji="0" lang="ko-KR" altLang="en-US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제조</a:t>
            </a:r>
            <a:r>
              <a:rPr kumimoji="0" lang="en-US" altLang="ko-KR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(C</a:t>
            </a:r>
            <a:r>
              <a:rPr kumimoji="0" lang="ko-KR" altLang="en-US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사</a:t>
            </a:r>
            <a:r>
              <a:rPr kumimoji="0" lang="en-US" altLang="ko-KR" sz="2000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)</a:t>
            </a:r>
            <a:r>
              <a:rPr kumimoji="0" lang="ko-KR" altLang="en-US" sz="3500" b="1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  </a:t>
            </a:r>
            <a:endParaRPr kumimoji="0" lang="en-US" altLang="ko-KR" sz="3500" b="1" i="0" u="none" strike="noStrike" kern="1200" cap="none" spc="50" normalizeH="0" noProof="0" dirty="0">
              <a:ln>
                <a:noFill/>
              </a:ln>
              <a:effectLst/>
              <a:uLnTx/>
              <a:uFillTx/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118" name="object 6">
            <a:extLst>
              <a:ext uri="{FF2B5EF4-FFF2-40B4-BE49-F238E27FC236}">
                <a16:creationId xmlns:a16="http://schemas.microsoft.com/office/drawing/2014/main" id="{77462BE1-7E53-4221-949B-5BD672859423}"/>
              </a:ext>
            </a:extLst>
          </p:cNvPr>
          <p:cNvSpPr txBox="1"/>
          <p:nvPr/>
        </p:nvSpPr>
        <p:spPr>
          <a:xfrm>
            <a:off x="705314" y="6348183"/>
            <a:ext cx="6762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ESS,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방전 빅데이터 분석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품질관리 빅데이터 시스템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빅데이터 시각화 실시간 분석 시스템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반도체 웨이퍼 불량 패턴 분류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빅데이터 시각화 배치 분석 시스템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125" name="object 19">
            <a:extLst>
              <a:ext uri="{FF2B5EF4-FFF2-40B4-BE49-F238E27FC236}">
                <a16:creationId xmlns:a16="http://schemas.microsoft.com/office/drawing/2014/main" id="{F9A22703-FE2C-4231-A367-808D32A0E496}"/>
              </a:ext>
            </a:extLst>
          </p:cNvPr>
          <p:cNvSpPr txBox="1"/>
          <p:nvPr/>
        </p:nvSpPr>
        <p:spPr>
          <a:xfrm>
            <a:off x="702034" y="1674369"/>
            <a:ext cx="4470858" cy="139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39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X</a:t>
            </a:r>
            <a:r>
              <a:rPr lang="ko-KR" altLang="en-US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축 기준 빅데이터 시각화 분석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수백만 또는 수천만 건에 이르는 빅데이터를 실시간 차트로 시각화</a:t>
            </a:r>
            <a:b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대용량 데이터셋을 카테고리 단위로 분할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빠른 차트 생성을 통해 시간 단축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확대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축소 등 라이브 차트를 통한 빠른 상세 분석가능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Check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차트 생성 특허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(3</a:t>
            </a:r>
            <a:r>
              <a:rPr lang="ko-KR" altLang="en-US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126" name="object 19">
            <a:extLst>
              <a:ext uri="{FF2B5EF4-FFF2-40B4-BE49-F238E27FC236}">
                <a16:creationId xmlns:a16="http://schemas.microsoft.com/office/drawing/2014/main" id="{3C772878-7223-46C2-ACFC-992E2C314CC5}"/>
              </a:ext>
            </a:extLst>
          </p:cNvPr>
          <p:cNvSpPr txBox="1"/>
          <p:nvPr/>
        </p:nvSpPr>
        <p:spPr>
          <a:xfrm>
            <a:off x="702033" y="3853669"/>
            <a:ext cx="4479567" cy="139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39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CS Application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내 임베디드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Solution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설비 별 표준 기준을 벗어난 데이터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(Spec IN/OUT),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일정 산포를 띄지 않은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비정상 데이터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(Outlier/Pattern),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동종설비 간 데이터 흐름 불일치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(Pattern) 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추적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설비 이상여부 빠르게 판단 가능</a:t>
            </a:r>
          </a:p>
        </p:txBody>
      </p:sp>
      <p:sp>
        <p:nvSpPr>
          <p:cNvPr id="129" name="object 10">
            <a:extLst>
              <a:ext uri="{FF2B5EF4-FFF2-40B4-BE49-F238E27FC236}">
                <a16:creationId xmlns:a16="http://schemas.microsoft.com/office/drawing/2014/main" id="{6AE297B2-B6D4-44F3-AC3F-7E96AE6A271F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7109A02A-16DE-4B9F-9398-FC5E708A1559}"/>
              </a:ext>
            </a:extLst>
          </p:cNvPr>
          <p:cNvGrpSpPr/>
          <p:nvPr/>
        </p:nvGrpSpPr>
        <p:grpSpPr>
          <a:xfrm>
            <a:off x="7808952" y="2369754"/>
            <a:ext cx="1366300" cy="786479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EBDA1760-3BB2-4272-B16D-5BCF90691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6" b="15928"/>
            <a:stretch/>
          </p:blipFill>
          <p:spPr>
            <a:xfrm>
              <a:off x="3273281" y="3138079"/>
              <a:ext cx="2582413" cy="133922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49" name="그림 48">
              <a:extLst>
                <a:ext uri="{FF2B5EF4-FFF2-40B4-BE49-F238E27FC236}">
                  <a16:creationId xmlns:a16="http://schemas.microsoft.com/office/drawing/2014/main" id="{8DF621C2-8074-4079-B59B-153798128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D47DFC8C-AA3D-4C0E-BD2C-C35C6099967C}"/>
              </a:ext>
            </a:extLst>
          </p:cNvPr>
          <p:cNvGrpSpPr/>
          <p:nvPr/>
        </p:nvGrpSpPr>
        <p:grpSpPr>
          <a:xfrm>
            <a:off x="9774881" y="2369754"/>
            <a:ext cx="1366300" cy="786479"/>
            <a:chOff x="3270878" y="2989417"/>
            <a:chExt cx="2584816" cy="148789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79294BAD-49F4-4E9F-9617-014D9F3F6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" r="598"/>
            <a:stretch/>
          </p:blipFill>
          <p:spPr>
            <a:xfrm>
              <a:off x="3273281" y="3138079"/>
              <a:ext cx="2582413" cy="133922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26ADBF3C-7E14-440D-B175-CD0EF089E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2BD30858-DFC1-4C22-BE8D-FFA5030753F5}"/>
              </a:ext>
            </a:extLst>
          </p:cNvPr>
          <p:cNvGrpSpPr/>
          <p:nvPr/>
        </p:nvGrpSpPr>
        <p:grpSpPr>
          <a:xfrm>
            <a:off x="5880527" y="2081669"/>
            <a:ext cx="1363604" cy="200696"/>
            <a:chOff x="6130181" y="1973940"/>
            <a:chExt cx="1363604" cy="200696"/>
          </a:xfrm>
        </p:grpSpPr>
        <p:sp>
          <p:nvSpPr>
            <p:cNvPr id="2" name="사각형: 둥근 위쪽 모서리 1">
              <a:extLst>
                <a:ext uri="{FF2B5EF4-FFF2-40B4-BE49-F238E27FC236}">
                  <a16:creationId xmlns:a16="http://schemas.microsoft.com/office/drawing/2014/main" id="{AD7B6B2A-B8BF-4FC9-B863-BB949FBC48AB}"/>
                </a:ext>
              </a:extLst>
            </p:cNvPr>
            <p:cNvSpPr/>
            <p:nvPr/>
          </p:nvSpPr>
          <p:spPr>
            <a:xfrm>
              <a:off x="6130181" y="1973940"/>
              <a:ext cx="1363604" cy="2006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  <a:alpha val="50000"/>
              </a:schemeClr>
            </a:solidFill>
            <a:ln w="381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9DE5F80-D67D-453B-BDDE-701D364D408C}"/>
                </a:ext>
              </a:extLst>
            </p:cNvPr>
            <p:cNvSpPr txBox="1"/>
            <p:nvPr/>
          </p:nvSpPr>
          <p:spPr>
            <a:xfrm>
              <a:off x="6339279" y="2012733"/>
              <a:ext cx="945409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E71F18"/>
                  </a:solidFill>
                  <a:effectLst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조회</a:t>
              </a:r>
            </a:p>
          </p:txBody>
        </p:sp>
      </p:grpSp>
      <p:pic>
        <p:nvPicPr>
          <p:cNvPr id="59" name="그래픽 58">
            <a:extLst>
              <a:ext uri="{FF2B5EF4-FFF2-40B4-BE49-F238E27FC236}">
                <a16:creationId xmlns:a16="http://schemas.microsoft.com/office/drawing/2014/main" id="{D8740E88-F9FD-4B6A-9C27-AC2027941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99645" y="2688492"/>
            <a:ext cx="119671" cy="177693"/>
          </a:xfrm>
          <a:prstGeom prst="rect">
            <a:avLst/>
          </a:prstGeom>
        </p:spPr>
      </p:pic>
      <p:pic>
        <p:nvPicPr>
          <p:cNvPr id="60" name="그래픽 59">
            <a:extLst>
              <a:ext uri="{FF2B5EF4-FFF2-40B4-BE49-F238E27FC236}">
                <a16:creationId xmlns:a16="http://schemas.microsoft.com/office/drawing/2014/main" id="{35B72201-E9EB-4C07-848F-CABFF3697B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28337" y="2688492"/>
            <a:ext cx="119671" cy="177693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77F3A6F-3175-430B-B78F-0A711B46D209}"/>
              </a:ext>
            </a:extLst>
          </p:cNvPr>
          <p:cNvGrpSpPr/>
          <p:nvPr/>
        </p:nvGrpSpPr>
        <p:grpSpPr>
          <a:xfrm>
            <a:off x="7808952" y="2081669"/>
            <a:ext cx="1363604" cy="200696"/>
            <a:chOff x="8058606" y="1973940"/>
            <a:chExt cx="1363604" cy="200696"/>
          </a:xfrm>
        </p:grpSpPr>
        <p:sp>
          <p:nvSpPr>
            <p:cNvPr id="56" name="사각형: 둥근 위쪽 모서리 55">
              <a:extLst>
                <a:ext uri="{FF2B5EF4-FFF2-40B4-BE49-F238E27FC236}">
                  <a16:creationId xmlns:a16="http://schemas.microsoft.com/office/drawing/2014/main" id="{EC12A998-4F3D-4430-992A-070625180ED3}"/>
                </a:ext>
              </a:extLst>
            </p:cNvPr>
            <p:cNvSpPr/>
            <p:nvPr/>
          </p:nvSpPr>
          <p:spPr>
            <a:xfrm>
              <a:off x="8058606" y="1973940"/>
              <a:ext cx="1363604" cy="2006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  <a:alpha val="50000"/>
              </a:schemeClr>
            </a:solidFill>
            <a:ln w="381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5F9EFA-BD68-4C4C-95F9-9A3AD75DA280}"/>
                </a:ext>
              </a:extLst>
            </p:cNvPr>
            <p:cNvSpPr txBox="1"/>
            <p:nvPr/>
          </p:nvSpPr>
          <p:spPr>
            <a:xfrm>
              <a:off x="8267704" y="2012733"/>
              <a:ext cx="945409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E71F18"/>
                  </a:solidFill>
                  <a:effectLst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수집 </a:t>
              </a:r>
              <a:r>
                <a:rPr lang="en-US" altLang="ko-KR" sz="800" dirty="0">
                  <a:solidFill>
                    <a:srgbClr val="E71F18"/>
                  </a:solidFill>
                  <a:effectLst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· </a:t>
              </a:r>
              <a:r>
                <a:rPr lang="ko-KR" altLang="en-US" sz="800" dirty="0">
                  <a:solidFill>
                    <a:srgbClr val="E71F18"/>
                  </a:solidFill>
                  <a:effectLst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분석 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2DD5380-DBFD-487E-9D49-119E17E856FF}"/>
              </a:ext>
            </a:extLst>
          </p:cNvPr>
          <p:cNvGrpSpPr/>
          <p:nvPr/>
        </p:nvGrpSpPr>
        <p:grpSpPr>
          <a:xfrm>
            <a:off x="9776229" y="2081669"/>
            <a:ext cx="1363604" cy="200696"/>
            <a:chOff x="10025883" y="1973940"/>
            <a:chExt cx="1363604" cy="200696"/>
          </a:xfrm>
        </p:grpSpPr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64FC4EC0-FDB2-4D17-99D8-CA70C1DC268A}"/>
                </a:ext>
              </a:extLst>
            </p:cNvPr>
            <p:cNvSpPr/>
            <p:nvPr/>
          </p:nvSpPr>
          <p:spPr>
            <a:xfrm>
              <a:off x="10025883" y="1973940"/>
              <a:ext cx="1363604" cy="2006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  <a:alpha val="50000"/>
              </a:schemeClr>
            </a:solidFill>
            <a:ln w="381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D50C2C2-786E-478F-8F17-BAC845B3F0AB}"/>
                </a:ext>
              </a:extLst>
            </p:cNvPr>
            <p:cNvSpPr txBox="1"/>
            <p:nvPr/>
          </p:nvSpPr>
          <p:spPr>
            <a:xfrm>
              <a:off x="10234981" y="2012733"/>
              <a:ext cx="945409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ko-KR" altLang="en-US" sz="800" dirty="0">
                  <a:solidFill>
                    <a:srgbClr val="E71F18"/>
                  </a:solidFill>
                  <a:effectLst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시각화</a:t>
              </a:r>
            </a:p>
          </p:txBody>
        </p:sp>
      </p:grpSp>
      <p:sp>
        <p:nvSpPr>
          <p:cNvPr id="99" name="object 2">
            <a:extLst>
              <a:ext uri="{FF2B5EF4-FFF2-40B4-BE49-F238E27FC236}">
                <a16:creationId xmlns:a16="http://schemas.microsoft.com/office/drawing/2014/main" id="{31EB3019-4987-4F09-B378-EFC4999CC3B0}"/>
              </a:ext>
            </a:extLst>
          </p:cNvPr>
          <p:cNvSpPr txBox="1"/>
          <p:nvPr/>
        </p:nvSpPr>
        <p:spPr>
          <a:xfrm>
            <a:off x="7629192" y="1786687"/>
            <a:ext cx="1781308" cy="18787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DIN Pro Bold" panose="020B0804020101020102" pitchFamily="34" charset="0"/>
                <a:ea typeface="Pretendard Bold" panose="02000803000000020004" pitchFamily="2" charset="-127"/>
                <a:cs typeface="DIN Pro Bold" panose="020B0804020101020102" pitchFamily="34" charset="0"/>
              </a:rPr>
              <a:t>Input Data</a:t>
            </a:r>
            <a:r>
              <a:rPr kumimoji="0" lang="ko-KR" altLang="en-US" sz="105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Pretendard Bold" panose="02000803000000020004" pitchFamily="2" charset="-127"/>
                <a:ea typeface="Pretendard Bold" panose="02000803000000020004" pitchFamily="2" charset="-127"/>
                <a:cs typeface="Pretendard Bold" panose="02000803000000020004" pitchFamily="2" charset="-127"/>
              </a:rPr>
              <a:t>의 실시간 분석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17501DB0-6D8E-4928-8DA3-FDE710F706B6}"/>
              </a:ext>
            </a:extLst>
          </p:cNvPr>
          <p:cNvGrpSpPr/>
          <p:nvPr/>
        </p:nvGrpSpPr>
        <p:grpSpPr>
          <a:xfrm>
            <a:off x="5880527" y="3597875"/>
            <a:ext cx="1363604" cy="200696"/>
            <a:chOff x="6130181" y="1973940"/>
            <a:chExt cx="1363604" cy="200696"/>
          </a:xfrm>
        </p:grpSpPr>
        <p:sp>
          <p:nvSpPr>
            <p:cNvPr id="78" name="사각형: 둥근 위쪽 모서리 77">
              <a:extLst>
                <a:ext uri="{FF2B5EF4-FFF2-40B4-BE49-F238E27FC236}">
                  <a16:creationId xmlns:a16="http://schemas.microsoft.com/office/drawing/2014/main" id="{B5449233-C29E-42B2-852D-D3EA2A4DE409}"/>
                </a:ext>
              </a:extLst>
            </p:cNvPr>
            <p:cNvSpPr/>
            <p:nvPr/>
          </p:nvSpPr>
          <p:spPr>
            <a:xfrm>
              <a:off x="6130181" y="1973940"/>
              <a:ext cx="1363604" cy="2006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  <a:alpha val="50000"/>
              </a:schemeClr>
            </a:solidFill>
            <a:ln w="381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0827178-F5DB-4058-BE83-729F59993656}"/>
                </a:ext>
              </a:extLst>
            </p:cNvPr>
            <p:cNvSpPr txBox="1"/>
            <p:nvPr/>
          </p:nvSpPr>
          <p:spPr>
            <a:xfrm>
              <a:off x="6339279" y="2012733"/>
              <a:ext cx="945409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800" dirty="0">
                  <a:solidFill>
                    <a:srgbClr val="E71F18"/>
                  </a:solidFill>
                  <a:effectLst/>
                  <a:latin typeface="DIN Pro Bold" panose="020B0804020101020102" pitchFamily="34" charset="0"/>
                  <a:ea typeface="Pretendard ExtraBold" panose="02000903000000020004" pitchFamily="2" charset="-127"/>
                  <a:cs typeface="DIN Pro Bold" panose="020B0804020101020102" pitchFamily="34" charset="0"/>
                </a:rPr>
                <a:t>Spec IN / OUT</a:t>
              </a: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93086C87-63D4-4667-BDE3-1C566FBDE989}"/>
              </a:ext>
            </a:extLst>
          </p:cNvPr>
          <p:cNvGrpSpPr/>
          <p:nvPr/>
        </p:nvGrpSpPr>
        <p:grpSpPr>
          <a:xfrm>
            <a:off x="7808952" y="3597875"/>
            <a:ext cx="1363604" cy="200696"/>
            <a:chOff x="8058606" y="1973940"/>
            <a:chExt cx="1363604" cy="200696"/>
          </a:xfrm>
        </p:grpSpPr>
        <p:sp>
          <p:nvSpPr>
            <p:cNvPr id="87" name="사각형: 둥근 위쪽 모서리 86">
              <a:extLst>
                <a:ext uri="{FF2B5EF4-FFF2-40B4-BE49-F238E27FC236}">
                  <a16:creationId xmlns:a16="http://schemas.microsoft.com/office/drawing/2014/main" id="{031E2A0A-1EE9-4DA3-91A2-7C08C3A65EC7}"/>
                </a:ext>
              </a:extLst>
            </p:cNvPr>
            <p:cNvSpPr/>
            <p:nvPr/>
          </p:nvSpPr>
          <p:spPr>
            <a:xfrm>
              <a:off x="8058606" y="1973940"/>
              <a:ext cx="1363604" cy="2006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  <a:alpha val="50000"/>
              </a:schemeClr>
            </a:solidFill>
            <a:ln w="381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4DC90C-6F96-4ACF-8E15-9F596F89DACA}"/>
                </a:ext>
              </a:extLst>
            </p:cNvPr>
            <p:cNvSpPr txBox="1"/>
            <p:nvPr/>
          </p:nvSpPr>
          <p:spPr>
            <a:xfrm>
              <a:off x="8267704" y="2012733"/>
              <a:ext cx="945409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800" dirty="0">
                  <a:solidFill>
                    <a:srgbClr val="E71F18"/>
                  </a:solidFill>
                  <a:effectLst/>
                  <a:latin typeface="DIN Pro Bold" panose="020B0804020101020102" pitchFamily="34" charset="0"/>
                  <a:ea typeface="Pretendard ExtraBold" panose="02000903000000020004" pitchFamily="2" charset="-127"/>
                  <a:cs typeface="DIN Pro Bold" panose="020B0804020101020102" pitchFamily="34" charset="0"/>
                </a:rPr>
                <a:t>Outlier / Pattern</a:t>
              </a:r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075E46C1-760F-4D1F-94FF-56C10840621F}"/>
              </a:ext>
            </a:extLst>
          </p:cNvPr>
          <p:cNvGrpSpPr/>
          <p:nvPr/>
        </p:nvGrpSpPr>
        <p:grpSpPr>
          <a:xfrm>
            <a:off x="9773129" y="3597875"/>
            <a:ext cx="1363604" cy="200696"/>
            <a:chOff x="10025883" y="1973940"/>
            <a:chExt cx="1363604" cy="200696"/>
          </a:xfrm>
        </p:grpSpPr>
        <p:sp>
          <p:nvSpPr>
            <p:cNvPr id="90" name="사각형: 둥근 위쪽 모서리 89">
              <a:extLst>
                <a:ext uri="{FF2B5EF4-FFF2-40B4-BE49-F238E27FC236}">
                  <a16:creationId xmlns:a16="http://schemas.microsoft.com/office/drawing/2014/main" id="{657AAFDA-7B21-4D57-8ACF-BDD4506F5FE4}"/>
                </a:ext>
              </a:extLst>
            </p:cNvPr>
            <p:cNvSpPr/>
            <p:nvPr/>
          </p:nvSpPr>
          <p:spPr>
            <a:xfrm>
              <a:off x="10025883" y="1973940"/>
              <a:ext cx="1363604" cy="2006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  <a:alpha val="50000"/>
              </a:schemeClr>
            </a:solidFill>
            <a:ln w="3810">
              <a:solidFill>
                <a:srgbClr val="E71F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66B2CFE-6C28-486F-90F8-9E7E24F06B53}"/>
                </a:ext>
              </a:extLst>
            </p:cNvPr>
            <p:cNvSpPr txBox="1"/>
            <p:nvPr/>
          </p:nvSpPr>
          <p:spPr>
            <a:xfrm>
              <a:off x="10125071" y="2012733"/>
              <a:ext cx="1165230" cy="12311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800" dirty="0">
                  <a:solidFill>
                    <a:srgbClr val="E71F18"/>
                  </a:solidFill>
                  <a:effectLst/>
                  <a:latin typeface="DIN Pro Bold" panose="020B0804020101020102" pitchFamily="34" charset="0"/>
                  <a:ea typeface="Pretendard Medium" panose="02000603000000020004" pitchFamily="2" charset="-127"/>
                  <a:cs typeface="DIN Pro Bold" panose="020B0804020101020102" pitchFamily="34" charset="0"/>
                </a:rPr>
                <a:t>System Application</a:t>
              </a:r>
            </a:p>
          </p:txBody>
        </p:sp>
      </p:grpSp>
      <p:sp>
        <p:nvSpPr>
          <p:cNvPr id="92" name="object 2">
            <a:extLst>
              <a:ext uri="{FF2B5EF4-FFF2-40B4-BE49-F238E27FC236}">
                <a16:creationId xmlns:a16="http://schemas.microsoft.com/office/drawing/2014/main" id="{DC68C62C-C7EC-437C-8808-DDAE3C2C9EC7}"/>
              </a:ext>
            </a:extLst>
          </p:cNvPr>
          <p:cNvSpPr txBox="1"/>
          <p:nvPr/>
        </p:nvSpPr>
        <p:spPr>
          <a:xfrm>
            <a:off x="7629192" y="3302893"/>
            <a:ext cx="1781308" cy="18787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12700" marR="5080" lvl="0" indent="0" algn="ctr" defTabSz="914400" rtl="0" eaLnBrk="1" fontAlgn="auto" latinLnBrk="1" hangingPunct="1">
              <a:lnSpc>
                <a:spcPct val="1278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i="0" u="none" strike="noStrike" kern="1200" cap="none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DIN Pro Bold" panose="020B0804020101020102" pitchFamily="34" charset="0"/>
                <a:ea typeface="Pretendard Bold" panose="02000803000000020004" pitchFamily="2" charset="-127"/>
                <a:cs typeface="DIN Pro Bold" panose="020B0804020101020102" pitchFamily="34" charset="0"/>
              </a:rPr>
              <a:t>OutPut</a:t>
            </a:r>
            <a:r>
              <a:rPr kumimoji="0" lang="en-US" altLang="ko-KR" sz="1050" i="0" u="none" strike="noStrike" kern="1200" cap="none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DIN Pro Bold" panose="020B0804020101020102" pitchFamily="34" charset="0"/>
                <a:ea typeface="Pretendard Bold" panose="02000803000000020004" pitchFamily="2" charset="-127"/>
                <a:cs typeface="DIN Pro Bold" panose="020B0804020101020102" pitchFamily="34" charset="0"/>
              </a:rPr>
              <a:t> Data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8DCB898E-CCD6-4989-A380-94F72E072F0D}"/>
              </a:ext>
            </a:extLst>
          </p:cNvPr>
          <p:cNvGrpSpPr/>
          <p:nvPr/>
        </p:nvGrpSpPr>
        <p:grpSpPr>
          <a:xfrm>
            <a:off x="5880527" y="3906933"/>
            <a:ext cx="1366300" cy="733504"/>
            <a:chOff x="3270878" y="2989417"/>
            <a:chExt cx="2584816" cy="138767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01" name="그림 100">
              <a:extLst>
                <a:ext uri="{FF2B5EF4-FFF2-40B4-BE49-F238E27FC236}">
                  <a16:creationId xmlns:a16="http://schemas.microsoft.com/office/drawing/2014/main" id="{2FC4DAAE-C10E-4FA8-A104-92342748A6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7" t="1619" r="664" b="1665"/>
            <a:stretch/>
          </p:blipFill>
          <p:spPr>
            <a:xfrm>
              <a:off x="3273281" y="3138079"/>
              <a:ext cx="2582413" cy="123900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02" name="그림 101">
              <a:extLst>
                <a:ext uri="{FF2B5EF4-FFF2-40B4-BE49-F238E27FC236}">
                  <a16:creationId xmlns:a16="http://schemas.microsoft.com/office/drawing/2014/main" id="{DC10F4B0-9379-45B0-A1DF-D5BD1F8F7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F446E37E-A255-46E8-B83B-BBDF7FFBF95D}"/>
              </a:ext>
            </a:extLst>
          </p:cNvPr>
          <p:cNvGrpSpPr/>
          <p:nvPr/>
        </p:nvGrpSpPr>
        <p:grpSpPr>
          <a:xfrm>
            <a:off x="7808952" y="3906933"/>
            <a:ext cx="1366300" cy="733504"/>
            <a:chOff x="3270878" y="2989417"/>
            <a:chExt cx="2584816" cy="138767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22" name="그림 121">
              <a:extLst>
                <a:ext uri="{FF2B5EF4-FFF2-40B4-BE49-F238E27FC236}">
                  <a16:creationId xmlns:a16="http://schemas.microsoft.com/office/drawing/2014/main" id="{19F08200-B1CC-4CED-9F98-74AB08717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4" b="854"/>
            <a:stretch/>
          </p:blipFill>
          <p:spPr>
            <a:xfrm>
              <a:off x="3273281" y="3138079"/>
              <a:ext cx="2582413" cy="123900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23" name="그림 122">
              <a:extLst>
                <a:ext uri="{FF2B5EF4-FFF2-40B4-BE49-F238E27FC236}">
                  <a16:creationId xmlns:a16="http://schemas.microsoft.com/office/drawing/2014/main" id="{34818FBE-4BA1-43B2-9F5D-C7BF1F3AF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74B29038-CFC1-46CD-AA79-AEBA797345D0}"/>
              </a:ext>
            </a:extLst>
          </p:cNvPr>
          <p:cNvGrpSpPr/>
          <p:nvPr/>
        </p:nvGrpSpPr>
        <p:grpSpPr>
          <a:xfrm>
            <a:off x="7808952" y="4708361"/>
            <a:ext cx="1366300" cy="733504"/>
            <a:chOff x="3270878" y="2989417"/>
            <a:chExt cx="2584816" cy="1387670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83924947-31EA-42C0-88C9-B3B799F2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5" b="915"/>
            <a:stretch/>
          </p:blipFill>
          <p:spPr>
            <a:xfrm>
              <a:off x="3273281" y="3138079"/>
              <a:ext cx="2582413" cy="1239008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37" name="그림 136">
              <a:extLst>
                <a:ext uri="{FF2B5EF4-FFF2-40B4-BE49-F238E27FC236}">
                  <a16:creationId xmlns:a16="http://schemas.microsoft.com/office/drawing/2014/main" id="{4FFADC30-DA1E-4E01-A57C-C9F8AFBD7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C9F2FAAE-31FB-4986-8E16-F5B13749095F}"/>
              </a:ext>
            </a:extLst>
          </p:cNvPr>
          <p:cNvGrpSpPr/>
          <p:nvPr/>
        </p:nvGrpSpPr>
        <p:grpSpPr>
          <a:xfrm>
            <a:off x="9774881" y="3897397"/>
            <a:ext cx="1366300" cy="781129"/>
            <a:chOff x="3270878" y="2989417"/>
            <a:chExt cx="2584816" cy="147776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39" name="그림 138">
              <a:extLst>
                <a:ext uri="{FF2B5EF4-FFF2-40B4-BE49-F238E27FC236}">
                  <a16:creationId xmlns:a16="http://schemas.microsoft.com/office/drawing/2014/main" id="{C8F9E32A-C670-48DF-9439-43F74249F8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4" t="134" r="174" b="1194"/>
            <a:stretch/>
          </p:blipFill>
          <p:spPr>
            <a:xfrm>
              <a:off x="3273281" y="3138079"/>
              <a:ext cx="2582413" cy="1329106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40" name="그림 139">
              <a:extLst>
                <a:ext uri="{FF2B5EF4-FFF2-40B4-BE49-F238E27FC236}">
                  <a16:creationId xmlns:a16="http://schemas.microsoft.com/office/drawing/2014/main" id="{3C44CC4E-56CD-41E4-9E3F-C9524E292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289BAB4B-D33D-44F4-8033-ECFFBC853E5B}"/>
              </a:ext>
            </a:extLst>
          </p:cNvPr>
          <p:cNvGrpSpPr/>
          <p:nvPr/>
        </p:nvGrpSpPr>
        <p:grpSpPr>
          <a:xfrm>
            <a:off x="9654278" y="4427861"/>
            <a:ext cx="1366300" cy="724551"/>
            <a:chOff x="3270878" y="2989417"/>
            <a:chExt cx="2584816" cy="1370731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54" name="그림 153">
              <a:extLst>
                <a:ext uri="{FF2B5EF4-FFF2-40B4-BE49-F238E27FC236}">
                  <a16:creationId xmlns:a16="http://schemas.microsoft.com/office/drawing/2014/main" id="{FEB8EBF7-42A9-432A-9CC3-A4D5A8579A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" t="1040" r="764" b="954"/>
            <a:stretch/>
          </p:blipFill>
          <p:spPr>
            <a:xfrm>
              <a:off x="3273281" y="3138079"/>
              <a:ext cx="2582413" cy="1222069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55" name="그림 154">
              <a:extLst>
                <a:ext uri="{FF2B5EF4-FFF2-40B4-BE49-F238E27FC236}">
                  <a16:creationId xmlns:a16="http://schemas.microsoft.com/office/drawing/2014/main" id="{E39F98A0-C156-4CEF-AD71-13F7B0451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8133DAC8-7C46-49B4-99CD-E6061C23A812}"/>
              </a:ext>
            </a:extLst>
          </p:cNvPr>
          <p:cNvGrpSpPr/>
          <p:nvPr/>
        </p:nvGrpSpPr>
        <p:grpSpPr>
          <a:xfrm>
            <a:off x="9951096" y="4998160"/>
            <a:ext cx="1366300" cy="780953"/>
            <a:chOff x="3270878" y="2989417"/>
            <a:chExt cx="2584816" cy="1477434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57" name="그림 156">
              <a:extLst>
                <a:ext uri="{FF2B5EF4-FFF2-40B4-BE49-F238E27FC236}">
                  <a16:creationId xmlns:a16="http://schemas.microsoft.com/office/drawing/2014/main" id="{A8540144-D822-405E-862E-39E9C47D3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9" b="860"/>
            <a:stretch/>
          </p:blipFill>
          <p:spPr>
            <a:xfrm>
              <a:off x="3273281" y="3138079"/>
              <a:ext cx="2582413" cy="1328772"/>
            </a:xfrm>
            <a:prstGeom prst="round2SameRect">
              <a:avLst>
                <a:gd name="adj1" fmla="val 0"/>
                <a:gd name="adj2" fmla="val 2090"/>
              </a:avLst>
            </a:prstGeom>
          </p:spPr>
        </p:pic>
        <p:pic>
          <p:nvPicPr>
            <p:cNvPr id="158" name="그림 157">
              <a:extLst>
                <a:ext uri="{FF2B5EF4-FFF2-40B4-BE49-F238E27FC236}">
                  <a16:creationId xmlns:a16="http://schemas.microsoft.com/office/drawing/2014/main" id="{8EDEC046-58BC-4B63-85CA-5E0E86669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0878" y="2989417"/>
              <a:ext cx="2584816" cy="157259"/>
            </a:xfrm>
            <a:prstGeom prst="rect">
              <a:avLst/>
            </a:prstGeom>
          </p:spPr>
        </p:pic>
      </p:grp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09B49CEA-F2E3-4E01-BFA9-657A05C35533}"/>
              </a:ext>
            </a:extLst>
          </p:cNvPr>
          <p:cNvCxnSpPr>
            <a:cxnSpLocks/>
          </p:cNvCxnSpPr>
          <p:nvPr/>
        </p:nvCxnSpPr>
        <p:spPr>
          <a:xfrm>
            <a:off x="9466048" y="3597875"/>
            <a:ext cx="0" cy="2416543"/>
          </a:xfrm>
          <a:prstGeom prst="line">
            <a:avLst/>
          </a:prstGeom>
          <a:ln w="7620" cap="rnd">
            <a:solidFill>
              <a:schemeClr val="bg1">
                <a:lumMod val="5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43720BB7-4EB7-4419-B160-518E2F7684A6}"/>
              </a:ext>
            </a:extLst>
          </p:cNvPr>
          <p:cNvCxnSpPr>
            <a:cxnSpLocks/>
          </p:cNvCxnSpPr>
          <p:nvPr/>
        </p:nvCxnSpPr>
        <p:spPr>
          <a:xfrm>
            <a:off x="7527501" y="3597875"/>
            <a:ext cx="0" cy="2416543"/>
          </a:xfrm>
          <a:prstGeom prst="line">
            <a:avLst/>
          </a:prstGeom>
          <a:ln w="7620" cap="rnd">
            <a:solidFill>
              <a:schemeClr val="bg1">
                <a:lumMod val="5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bject 24">
            <a:extLst>
              <a:ext uri="{FF2B5EF4-FFF2-40B4-BE49-F238E27FC236}">
                <a16:creationId xmlns:a16="http://schemas.microsoft.com/office/drawing/2014/main" id="{39892C9B-BFDE-401D-A13A-661D7B9EB60B}"/>
              </a:ext>
            </a:extLst>
          </p:cNvPr>
          <p:cNvSpPr txBox="1"/>
          <p:nvPr/>
        </p:nvSpPr>
        <p:spPr>
          <a:xfrm>
            <a:off x="10896600" y="725657"/>
            <a:ext cx="587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USE-CASES</a:t>
            </a:r>
          </a:p>
        </p:txBody>
      </p:sp>
    </p:spTree>
    <p:extLst>
      <p:ext uri="{BB962C8B-B14F-4D97-AF65-F5344CB8AC3E}">
        <p14:creationId xmlns:p14="http://schemas.microsoft.com/office/powerpoint/2010/main" val="1433006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C84BB946-F7C7-486C-B8F6-7F58866D0CD7}"/>
              </a:ext>
            </a:extLst>
          </p:cNvPr>
          <p:cNvSpPr/>
          <p:nvPr/>
        </p:nvSpPr>
        <p:spPr>
          <a:xfrm>
            <a:off x="5694879" y="1645912"/>
            <a:ext cx="2778792" cy="4373885"/>
          </a:xfrm>
          <a:prstGeom prst="roundRect">
            <a:avLst>
              <a:gd name="adj" fmla="val 29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702A0F50-218E-4B48-A5B6-6C8A9093DBA1}"/>
              </a:ext>
            </a:extLst>
          </p:cNvPr>
          <p:cNvSpPr/>
          <p:nvPr/>
        </p:nvSpPr>
        <p:spPr>
          <a:xfrm>
            <a:off x="8705611" y="1645912"/>
            <a:ext cx="2778792" cy="4373885"/>
          </a:xfrm>
          <a:prstGeom prst="roundRect">
            <a:avLst>
              <a:gd name="adj" fmla="val 29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34AECC6E-CB36-4B58-87DC-AC0114AA97D0}"/>
              </a:ext>
            </a:extLst>
          </p:cNvPr>
          <p:cNvGrpSpPr/>
          <p:nvPr/>
        </p:nvGrpSpPr>
        <p:grpSpPr>
          <a:xfrm>
            <a:off x="8935908" y="4359956"/>
            <a:ext cx="1781542" cy="927572"/>
            <a:chOff x="9016758" y="2386356"/>
            <a:chExt cx="2184642" cy="113744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7AE2C42D-60CB-498B-8017-6C3729B0F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8" b="161"/>
            <a:stretch/>
          </p:blipFill>
          <p:spPr>
            <a:xfrm>
              <a:off x="9016758" y="2470164"/>
              <a:ext cx="2184642" cy="1053640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4FF74C83-7065-4E71-A358-21024A829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A133DA4A-2ADB-450E-A840-9F61D837B03F}"/>
              </a:ext>
            </a:extLst>
          </p:cNvPr>
          <p:cNvGrpSpPr/>
          <p:nvPr/>
        </p:nvGrpSpPr>
        <p:grpSpPr>
          <a:xfrm>
            <a:off x="9476262" y="4753517"/>
            <a:ext cx="1781542" cy="927572"/>
            <a:chOff x="9016758" y="2386356"/>
            <a:chExt cx="2184642" cy="113744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5065C3B7-3861-4EF6-B57E-37EB875CB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" r="171"/>
            <a:stretch/>
          </p:blipFill>
          <p:spPr>
            <a:xfrm>
              <a:off x="9016758" y="2470164"/>
              <a:ext cx="2184642" cy="1053640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122" name="그림 121">
              <a:extLst>
                <a:ext uri="{FF2B5EF4-FFF2-40B4-BE49-F238E27FC236}">
                  <a16:creationId xmlns:a16="http://schemas.microsoft.com/office/drawing/2014/main" id="{1905EA73-21EC-42AA-9A16-F5FEC8B21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DE4A1C1A-1A78-48AB-AA26-27C5A0957E1C}"/>
              </a:ext>
            </a:extLst>
          </p:cNvPr>
          <p:cNvSpPr txBox="1"/>
          <p:nvPr/>
        </p:nvSpPr>
        <p:spPr>
          <a:xfrm>
            <a:off x="974519" y="2006174"/>
            <a:ext cx="62532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  <a:effectLst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조회</a:t>
            </a:r>
          </a:p>
        </p:txBody>
      </p:sp>
      <p:pic>
        <p:nvPicPr>
          <p:cNvPr id="113" name="그림 112" descr="다채로움, 원, 구체, 창의성이(가) 표시된 사진&#10;&#10;자동 생성된 설명">
            <a:extLst>
              <a:ext uri="{FF2B5EF4-FFF2-40B4-BE49-F238E27FC236}">
                <a16:creationId xmlns:a16="http://schemas.microsoft.com/office/drawing/2014/main" id="{18DDC24A-3827-4182-917D-1B9DEF2F36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682" y="2390035"/>
            <a:ext cx="1870718" cy="1498700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96D1055A-920D-4296-8DE5-E28346E7BD5A}"/>
              </a:ext>
            </a:extLst>
          </p:cNvPr>
          <p:cNvGrpSpPr/>
          <p:nvPr/>
        </p:nvGrpSpPr>
        <p:grpSpPr>
          <a:xfrm>
            <a:off x="6169331" y="2196023"/>
            <a:ext cx="1243626" cy="311688"/>
            <a:chOff x="6011073" y="3414449"/>
            <a:chExt cx="1243626" cy="311688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E166A53-72A0-4A3F-B2AF-3DFB8B723A07}"/>
                </a:ext>
              </a:extLst>
            </p:cNvPr>
            <p:cNvSpPr txBox="1"/>
            <p:nvPr/>
          </p:nvSpPr>
          <p:spPr>
            <a:xfrm>
              <a:off x="6011074" y="3414449"/>
              <a:ext cx="838200" cy="3116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800"/>
                </a:lnSpc>
              </a:pPr>
              <a:r>
                <a:rPr lang="ko-KR" altLang="en-US" sz="950" dirty="0"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실제 생성된 칩 수</a:t>
              </a:r>
              <a:endPara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pPr algn="ctr">
                <a:lnSpc>
                  <a:spcPts val="800"/>
                </a:lnSpc>
              </a:pPr>
              <a:endPara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pPr algn="ctr">
                <a:lnSpc>
                  <a:spcPts val="800"/>
                </a:lnSpc>
              </a:pPr>
              <a:r>
                <a:rPr lang="ko-KR" altLang="en-US" sz="950" dirty="0"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설계된 칩 수</a:t>
              </a:r>
              <a:endPara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4754C61-40AB-4B7D-AD93-0B6F9651C3EF}"/>
                </a:ext>
              </a:extLst>
            </p:cNvPr>
            <p:cNvCxnSpPr>
              <a:cxnSpLocks/>
            </p:cNvCxnSpPr>
            <p:nvPr/>
          </p:nvCxnSpPr>
          <p:spPr>
            <a:xfrm>
              <a:off x="6011073" y="3557046"/>
              <a:ext cx="83820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1538560-1CFD-4BEB-875A-318F37394D39}"/>
                </a:ext>
              </a:extLst>
            </p:cNvPr>
            <p:cNvSpPr txBox="1"/>
            <p:nvPr/>
          </p:nvSpPr>
          <p:spPr>
            <a:xfrm>
              <a:off x="6911217" y="3517041"/>
              <a:ext cx="343482" cy="10650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en-US" altLang="ko-KR" sz="950" dirty="0"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X 100</a:t>
              </a: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DBF5171A-8D8F-4254-BFCA-04FE3AC68368}"/>
              </a:ext>
            </a:extLst>
          </p:cNvPr>
          <p:cNvSpPr txBox="1"/>
          <p:nvPr/>
        </p:nvSpPr>
        <p:spPr>
          <a:xfrm>
            <a:off x="6047781" y="1835138"/>
            <a:ext cx="12983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반도체 </a:t>
            </a:r>
            <a:r>
              <a:rPr lang="ko-KR" altLang="en-US" sz="1000" dirty="0" err="1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수율</a:t>
            </a:r>
            <a:r>
              <a:rPr lang="en-US" altLang="ko-KR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(Yield)?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9271D1D-4D2B-490C-943E-1D2B6FDEBFC4}"/>
              </a:ext>
            </a:extLst>
          </p:cNvPr>
          <p:cNvSpPr txBox="1"/>
          <p:nvPr/>
        </p:nvSpPr>
        <p:spPr>
          <a:xfrm>
            <a:off x="6047782" y="4282901"/>
            <a:ext cx="2021719" cy="436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저수율의 원인을 파악하기 위해</a:t>
            </a:r>
            <a:b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불량패턴에 대한 분석 필요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677EF0D-A8F8-4728-B330-44C4AFAE6639}"/>
              </a:ext>
            </a:extLst>
          </p:cNvPr>
          <p:cNvSpPr txBox="1"/>
          <p:nvPr/>
        </p:nvSpPr>
        <p:spPr>
          <a:xfrm>
            <a:off x="9194655" y="3577328"/>
            <a:ext cx="211639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900" dirty="0">
                <a:latin typeface="DIN Pro Light" panose="020B0504020101010102" pitchFamily="34" charset="0"/>
                <a:ea typeface="Pretendard Medium" panose="02000603000000020004" pitchFamily="2" charset="-127"/>
                <a:cs typeface="DIN Pro Light" panose="020B0504020101010102" pitchFamily="34" charset="0"/>
              </a:rPr>
              <a:t>K- means Clustering</a:t>
            </a:r>
          </a:p>
        </p:txBody>
      </p:sp>
      <p:sp>
        <p:nvSpPr>
          <p:cNvPr id="76" name="object 9">
            <a:extLst>
              <a:ext uri="{FF2B5EF4-FFF2-40B4-BE49-F238E27FC236}">
                <a16:creationId xmlns:a16="http://schemas.microsoft.com/office/drawing/2014/main" id="{F7AF7A15-D28E-40E1-A8FC-6F81C3E10B60}"/>
              </a:ext>
            </a:extLst>
          </p:cNvPr>
          <p:cNvSpPr txBox="1">
            <a:spLocks/>
          </p:cNvSpPr>
          <p:nvPr/>
        </p:nvSpPr>
        <p:spPr>
          <a:xfrm>
            <a:off x="674359" y="537464"/>
            <a:ext cx="1306842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</a:t>
            </a:r>
            <a:r>
              <a:rPr lang="en-US" altLang="ko-KR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4</a:t>
            </a:r>
            <a:r>
              <a:rPr lang="en-US" spc="-150" dirty="0">
                <a:latin typeface="Tahoma"/>
                <a:cs typeface="Tahoma"/>
              </a:rPr>
              <a:t>	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77" name="object 26">
            <a:extLst>
              <a:ext uri="{FF2B5EF4-FFF2-40B4-BE49-F238E27FC236}">
                <a16:creationId xmlns:a16="http://schemas.microsoft.com/office/drawing/2014/main" id="{0883A2DF-B441-450A-AC43-721AAFED0781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19">
            <a:extLst>
              <a:ext uri="{FF2B5EF4-FFF2-40B4-BE49-F238E27FC236}">
                <a16:creationId xmlns:a16="http://schemas.microsoft.com/office/drawing/2014/main" id="{08B02A71-71CD-4520-A31C-2E1FC5F49EED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3BBEB6B-1168-4AC1-96F1-B786EECD1143}"/>
              </a:ext>
            </a:extLst>
          </p:cNvPr>
          <p:cNvSpPr txBox="1"/>
          <p:nvPr/>
        </p:nvSpPr>
        <p:spPr>
          <a:xfrm>
            <a:off x="1812136" y="600943"/>
            <a:ext cx="8093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반도체 웨이퍼 불량 패턴 분류</a:t>
            </a:r>
            <a:r>
              <a:rPr kumimoji="0" lang="ko-KR" altLang="en-US" sz="3500" b="1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</a:t>
            </a:r>
            <a:r>
              <a:rPr kumimoji="0" lang="ko-KR" altLang="en-US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kumimoji="0" lang="ko-KR" altLang="en-US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제조</a:t>
            </a:r>
            <a:r>
              <a:rPr kumimoji="0" lang="en-US" altLang="ko-KR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·</a:t>
            </a:r>
            <a:r>
              <a:rPr kumimoji="0" lang="ko-KR" altLang="en-US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반도체</a:t>
            </a:r>
            <a:r>
              <a:rPr kumimoji="0" lang="en-US" altLang="ko-KR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(D</a:t>
            </a:r>
            <a:r>
              <a:rPr kumimoji="0" lang="ko-KR" altLang="en-US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사</a:t>
            </a:r>
            <a:r>
              <a:rPr kumimoji="0" lang="en-US" altLang="ko-KR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  <a:r>
              <a:rPr kumimoji="0" lang="ko-KR" altLang="en-US" sz="3500" b="1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  </a:t>
            </a:r>
            <a:endParaRPr kumimoji="0" lang="en-US" altLang="ko-KR" sz="3500" b="1" i="0" u="none" strike="noStrike" kern="1200" cap="none" spc="50" normalizeH="0" noProof="0" dirty="0">
              <a:ln>
                <a:noFill/>
              </a:ln>
              <a:effectLst/>
              <a:uLnTx/>
              <a:uFillTx/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8" name="object 6">
            <a:extLst>
              <a:ext uri="{FF2B5EF4-FFF2-40B4-BE49-F238E27FC236}">
                <a16:creationId xmlns:a16="http://schemas.microsoft.com/office/drawing/2014/main" id="{3B5432CD-3986-4FF6-90AF-C1675829D5A4}"/>
              </a:ext>
            </a:extLst>
          </p:cNvPr>
          <p:cNvSpPr txBox="1"/>
          <p:nvPr/>
        </p:nvSpPr>
        <p:spPr>
          <a:xfrm>
            <a:off x="705314" y="6348183"/>
            <a:ext cx="6762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ESS,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방전 빅데이터 분석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품질관리 빅데이터 시스템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실시간 분석 시스템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ko-KR" altLang="en-US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반도체 웨이퍼 불량 패턴 분류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빅데이터 시각화 배치 분석 시스템</a:t>
            </a:r>
            <a:endParaRPr lang="en-US" sz="750" spc="-2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94" name="object 10">
            <a:extLst>
              <a:ext uri="{FF2B5EF4-FFF2-40B4-BE49-F238E27FC236}">
                <a16:creationId xmlns:a16="http://schemas.microsoft.com/office/drawing/2014/main" id="{4574D1F5-151B-4F95-94D0-523CA1EC22E3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19">
            <a:extLst>
              <a:ext uri="{FF2B5EF4-FFF2-40B4-BE49-F238E27FC236}">
                <a16:creationId xmlns:a16="http://schemas.microsoft.com/office/drawing/2014/main" id="{E03FEFCA-4EA7-44EE-A0D4-B4F88041791E}"/>
              </a:ext>
            </a:extLst>
          </p:cNvPr>
          <p:cNvSpPr txBox="1"/>
          <p:nvPr/>
        </p:nvSpPr>
        <p:spPr>
          <a:xfrm>
            <a:off x="702034" y="1674369"/>
            <a:ext cx="4415249" cy="185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39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en-US" altLang="ko-KR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Input Data</a:t>
            </a:r>
            <a:r>
              <a:rPr lang="ko-KR" altLang="en-US" sz="1150" b="1" spc="-35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를 통한 웨이퍼 불량패턴 분류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K-Means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이용한 최적의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K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를 찾아 클러스터링 진행</a:t>
            </a:r>
            <a:b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Auto Encoder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와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K-Means Clustering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을 활용하여 비지도학습 모델을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통한</a:t>
            </a:r>
            <a:r>
              <a:rPr lang="en-US" altLang="ko-KR" sz="10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패턴 분류</a:t>
            </a:r>
            <a:b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</a:b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딥러닝 기술인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CNN(Convolutional Neural Network)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을 이용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보다 정확한 분류 예측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기본 학습 모델 외에 도메인 학습 모델 적용 가능</a:t>
            </a:r>
          </a:p>
        </p:txBody>
      </p:sp>
      <p:sp>
        <p:nvSpPr>
          <p:cNvPr id="96" name="object 19">
            <a:extLst>
              <a:ext uri="{FF2B5EF4-FFF2-40B4-BE49-F238E27FC236}">
                <a16:creationId xmlns:a16="http://schemas.microsoft.com/office/drawing/2014/main" id="{5F7AEC68-0C23-48D3-9BB9-B4B7E0D41FD3}"/>
              </a:ext>
            </a:extLst>
          </p:cNvPr>
          <p:cNvSpPr txBox="1"/>
          <p:nvPr/>
        </p:nvSpPr>
        <p:spPr>
          <a:xfrm>
            <a:off x="702034" y="3900322"/>
            <a:ext cx="4415249" cy="139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4392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데이터셋 생성 </a:t>
            </a: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AI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기술 적용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충분한 학습 데이터를 확보하기 어려운 반도체 산업의 특성을 고려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 err="1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생성적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적대 신경망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(GAN)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생성자를 이용하여 웨이퍼 분류모델의 학습에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사용할 수 있는 웨이퍼 이미지 생성</a:t>
            </a: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분류모델 향상을 위한 학습데이터 생성 가능</a:t>
            </a: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F9A8FD2F-8D24-4F41-920C-D292A4D340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5008" y="1877416"/>
            <a:ext cx="155076" cy="1440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AA01861-03A0-4CCE-B2F9-EA9CF1E844BC}"/>
              </a:ext>
            </a:extLst>
          </p:cNvPr>
          <p:cNvSpPr txBox="1"/>
          <p:nvPr/>
        </p:nvSpPr>
        <p:spPr>
          <a:xfrm>
            <a:off x="6047781" y="3996884"/>
            <a:ext cx="12983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저수율 분석</a:t>
            </a:r>
          </a:p>
        </p:txBody>
      </p:sp>
      <p:pic>
        <p:nvPicPr>
          <p:cNvPr id="53" name="그래픽 52">
            <a:extLst>
              <a:ext uri="{FF2B5EF4-FFF2-40B4-BE49-F238E27FC236}">
                <a16:creationId xmlns:a16="http://schemas.microsoft.com/office/drawing/2014/main" id="{8F0BD404-6270-4E1F-992F-9F8124C14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5008" y="4022897"/>
            <a:ext cx="151200" cy="140400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C044C49A-4DBD-41A1-AC61-0D5FD23AE6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86" y="4053802"/>
            <a:ext cx="453704" cy="45370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44BF5C2-1AEF-45E3-9545-8B02AF01A2E9}"/>
              </a:ext>
            </a:extLst>
          </p:cNvPr>
          <p:cNvSpPr txBox="1"/>
          <p:nvPr/>
        </p:nvSpPr>
        <p:spPr>
          <a:xfrm>
            <a:off x="7613496" y="4451472"/>
            <a:ext cx="799014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ko-KR" sz="800" b="1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60% </a:t>
            </a:r>
            <a:r>
              <a:rPr lang="ko-KR" altLang="en-US" sz="800" b="1" dirty="0" err="1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수율</a:t>
            </a:r>
            <a:endParaRPr lang="ko-KR" altLang="en-US" sz="800" b="1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D655ADA-44FA-454A-959A-641D0D0EB056}"/>
              </a:ext>
            </a:extLst>
          </p:cNvPr>
          <p:cNvSpPr txBox="1"/>
          <p:nvPr/>
        </p:nvSpPr>
        <p:spPr>
          <a:xfrm>
            <a:off x="6047782" y="5458887"/>
            <a:ext cx="2147169" cy="436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웨이퍼의 양</a:t>
            </a:r>
            <a:r>
              <a: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</a:t>
            </a: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불을 판별할 수 있는 </a:t>
            </a:r>
            <a:r>
              <a: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Chip</a:t>
            </a: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</a:t>
            </a:r>
            <a:r>
              <a: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Bin</a:t>
            </a: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정보를 기준으로 웨이퍼 불량패턴 분류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18326B-8032-4341-980C-0CE539E7472E}"/>
              </a:ext>
            </a:extLst>
          </p:cNvPr>
          <p:cNvSpPr txBox="1"/>
          <p:nvPr/>
        </p:nvSpPr>
        <p:spPr>
          <a:xfrm>
            <a:off x="6047781" y="5146336"/>
            <a:ext cx="13788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웨이퍼 불량패턴 분류</a:t>
            </a:r>
          </a:p>
        </p:txBody>
      </p:sp>
      <p:pic>
        <p:nvPicPr>
          <p:cNvPr id="62" name="그래픽 61">
            <a:extLst>
              <a:ext uri="{FF2B5EF4-FFF2-40B4-BE49-F238E27FC236}">
                <a16:creationId xmlns:a16="http://schemas.microsoft.com/office/drawing/2014/main" id="{0E115CA1-F887-4A40-B678-58118E6986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5008" y="5199246"/>
            <a:ext cx="151200" cy="140400"/>
          </a:xfrm>
          <a:prstGeom prst="rect">
            <a:avLst/>
          </a:prstGeom>
        </p:spPr>
      </p:pic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61DF46B-4067-4329-9C2D-018CC6F590EA}"/>
              </a:ext>
            </a:extLst>
          </p:cNvPr>
          <p:cNvCxnSpPr>
            <a:cxnSpLocks/>
          </p:cNvCxnSpPr>
          <p:nvPr/>
        </p:nvCxnSpPr>
        <p:spPr>
          <a:xfrm>
            <a:off x="8932211" y="1912082"/>
            <a:ext cx="23255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A0A8931-D300-436D-B42D-3066FC9A55AE}"/>
              </a:ext>
            </a:extLst>
          </p:cNvPr>
          <p:cNvSpPr txBox="1"/>
          <p:nvPr/>
        </p:nvSpPr>
        <p:spPr>
          <a:xfrm>
            <a:off x="9369614" y="1835138"/>
            <a:ext cx="1450786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Input Data</a:t>
            </a:r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의 실시간 분석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B58E2A7-FF8C-4978-9259-F9958CA64830}"/>
              </a:ext>
            </a:extLst>
          </p:cNvPr>
          <p:cNvSpPr txBox="1"/>
          <p:nvPr/>
        </p:nvSpPr>
        <p:spPr>
          <a:xfrm>
            <a:off x="8935907" y="2125721"/>
            <a:ext cx="2113690" cy="1308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ko-KR" sz="850" dirty="0">
                <a:effectLst/>
                <a:latin typeface="DIN Pro Light" panose="020B0504020101010102" pitchFamily="34" charset="0"/>
                <a:ea typeface="Pretendard Medium" panose="02000603000000020004" pitchFamily="2" charset="-127"/>
                <a:cs typeface="DIN Pro Light" panose="020B0504020101010102" pitchFamily="34" charset="0"/>
              </a:rPr>
              <a:t>CNN(Convolutional Neural Network)</a:t>
            </a:r>
            <a:endParaRPr lang="ko-KR" altLang="en-US" sz="850" dirty="0">
              <a:latin typeface="DIN Pro Light" panose="020B0504020101010102" pitchFamily="34" charset="0"/>
              <a:ea typeface="Pretendard Medium" panose="02000603000000020004" pitchFamily="2" charset="-127"/>
              <a:cs typeface="DIN Pro Light" panose="020B0504020101010102" pitchFamily="34" charset="0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A7F32A4-132D-46B4-8824-F00161BF7037}"/>
              </a:ext>
            </a:extLst>
          </p:cNvPr>
          <p:cNvGrpSpPr/>
          <p:nvPr/>
        </p:nvGrpSpPr>
        <p:grpSpPr>
          <a:xfrm>
            <a:off x="8935907" y="2330315"/>
            <a:ext cx="2184642" cy="784812"/>
            <a:chOff x="9016758" y="2386356"/>
            <a:chExt cx="2184642" cy="784812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5740B4A4-D8CE-4626-BF9C-E769FAA94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50" t="-2839" r="-1114" b="-2163"/>
            <a:stretch/>
          </p:blipFill>
          <p:spPr>
            <a:xfrm>
              <a:off x="9016758" y="2470164"/>
              <a:ext cx="2184642" cy="701004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7A7DB4B2-DE4B-4A57-9FB3-EEA03E9DE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32CD9A2-0CA8-4772-ABE8-C6C6AD3A3EBB}"/>
              </a:ext>
            </a:extLst>
          </p:cNvPr>
          <p:cNvGrpSpPr/>
          <p:nvPr/>
        </p:nvGrpSpPr>
        <p:grpSpPr>
          <a:xfrm>
            <a:off x="9078857" y="2779751"/>
            <a:ext cx="2184642" cy="784812"/>
            <a:chOff x="9078857" y="2871718"/>
            <a:chExt cx="2184642" cy="784812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36BC814E-9828-4985-9A4B-8328F6A738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19" t="967" r="-1813" b="772"/>
            <a:stretch/>
          </p:blipFill>
          <p:spPr>
            <a:xfrm>
              <a:off x="9078857" y="2955526"/>
              <a:ext cx="2184642" cy="701004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DDAE116F-511D-4A4A-864B-D28E0AC0E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8857" y="2871718"/>
              <a:ext cx="2184642" cy="85220"/>
            </a:xfrm>
            <a:prstGeom prst="rect">
              <a:avLst/>
            </a:prstGeom>
          </p:spPr>
        </p:pic>
      </p:grp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94575B6E-5093-4BD8-87FB-F8112EBE23AC}"/>
              </a:ext>
            </a:extLst>
          </p:cNvPr>
          <p:cNvCxnSpPr>
            <a:cxnSpLocks/>
          </p:cNvCxnSpPr>
          <p:nvPr/>
        </p:nvCxnSpPr>
        <p:spPr>
          <a:xfrm>
            <a:off x="8932211" y="3975585"/>
            <a:ext cx="23255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4E157360-747A-4974-A161-B59B2BA2F803}"/>
              </a:ext>
            </a:extLst>
          </p:cNvPr>
          <p:cNvSpPr txBox="1"/>
          <p:nvPr/>
        </p:nvSpPr>
        <p:spPr>
          <a:xfrm>
            <a:off x="9674414" y="3898641"/>
            <a:ext cx="841186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dirty="0" err="1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OutPut</a:t>
            </a:r>
            <a:r>
              <a:rPr lang="en-US" altLang="ko-KR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Data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44ACF5E-DA70-4DCF-ABBE-936EE5049D8D}"/>
              </a:ext>
            </a:extLst>
          </p:cNvPr>
          <p:cNvSpPr txBox="1"/>
          <p:nvPr/>
        </p:nvSpPr>
        <p:spPr>
          <a:xfrm>
            <a:off x="8935907" y="4185177"/>
            <a:ext cx="211369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10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개의 정의된 </a:t>
            </a:r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Class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불량패턴 분류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B5CBC2D-FB29-4B78-A627-DF6120EAF522}"/>
              </a:ext>
            </a:extLst>
          </p:cNvPr>
          <p:cNvSpPr txBox="1"/>
          <p:nvPr/>
        </p:nvSpPr>
        <p:spPr>
          <a:xfrm>
            <a:off x="9149809" y="5741601"/>
            <a:ext cx="211369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ko-KR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K</a:t>
            </a:r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값에 의한 웨이퍼 패턴을 클러스터링</a:t>
            </a:r>
          </a:p>
        </p:txBody>
      </p:sp>
      <p:sp>
        <p:nvSpPr>
          <p:cNvPr id="56" name="object 24">
            <a:extLst>
              <a:ext uri="{FF2B5EF4-FFF2-40B4-BE49-F238E27FC236}">
                <a16:creationId xmlns:a16="http://schemas.microsoft.com/office/drawing/2014/main" id="{E19809BA-A1E9-4F68-8DA4-84A5611924F6}"/>
              </a:ext>
            </a:extLst>
          </p:cNvPr>
          <p:cNvSpPr txBox="1"/>
          <p:nvPr/>
        </p:nvSpPr>
        <p:spPr>
          <a:xfrm>
            <a:off x="10896600" y="725657"/>
            <a:ext cx="587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USE-CASES</a:t>
            </a:r>
          </a:p>
        </p:txBody>
      </p:sp>
    </p:spTree>
    <p:extLst>
      <p:ext uri="{BB962C8B-B14F-4D97-AF65-F5344CB8AC3E}">
        <p14:creationId xmlns:p14="http://schemas.microsoft.com/office/powerpoint/2010/main" val="2190389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6FA8F968-A790-4392-8F55-D4AE6542A218}"/>
              </a:ext>
            </a:extLst>
          </p:cNvPr>
          <p:cNvSpPr/>
          <p:nvPr/>
        </p:nvSpPr>
        <p:spPr>
          <a:xfrm>
            <a:off x="5108858" y="1645912"/>
            <a:ext cx="2778792" cy="4373885"/>
          </a:xfrm>
          <a:prstGeom prst="roundRect">
            <a:avLst>
              <a:gd name="adj" fmla="val 29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 descr="원, 디자인이(가) 표시된 사진&#10;&#10;자동 생성된 설명">
            <a:extLst>
              <a:ext uri="{FF2B5EF4-FFF2-40B4-BE49-F238E27FC236}">
                <a16:creationId xmlns:a16="http://schemas.microsoft.com/office/drawing/2014/main" id="{337A043E-937D-4040-ADC0-FE27FCA8F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105" y="2215656"/>
            <a:ext cx="1298298" cy="1211216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DE4A1C1A-1A78-48AB-AA26-27C5A0957E1C}"/>
              </a:ext>
            </a:extLst>
          </p:cNvPr>
          <p:cNvSpPr txBox="1"/>
          <p:nvPr/>
        </p:nvSpPr>
        <p:spPr>
          <a:xfrm>
            <a:off x="974519" y="2006174"/>
            <a:ext cx="62532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00" b="1" dirty="0">
                <a:solidFill>
                  <a:schemeClr val="bg1"/>
                </a:solidFill>
                <a:effectLst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조회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9F7F7F-C076-4B05-8E53-B0DE5ADCD566}"/>
              </a:ext>
            </a:extLst>
          </p:cNvPr>
          <p:cNvSpPr txBox="1"/>
          <p:nvPr/>
        </p:nvSpPr>
        <p:spPr>
          <a:xfrm>
            <a:off x="5817217" y="3493202"/>
            <a:ext cx="13620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900" dirty="0">
                <a:effectLst/>
                <a:latin typeface="DIN Pro Bold" panose="020B0804020101020102" pitchFamily="34" charset="0"/>
                <a:ea typeface="Pretendard Light" panose="02000403000000020004" pitchFamily="2" charset="-127"/>
                <a:cs typeface="DIN Pro Bold" panose="020B0804020101020102" pitchFamily="34" charset="0"/>
              </a:rPr>
              <a:t>Sensor Signal</a:t>
            </a:r>
            <a:endParaRPr lang="ko-KR" altLang="en-US" sz="900" dirty="0">
              <a:latin typeface="DIN Pro Bold" panose="020B0804020101020102" pitchFamily="34" charset="0"/>
              <a:ea typeface="Pretendard Light" panose="02000403000000020004" pitchFamily="2" charset="-127"/>
              <a:cs typeface="DIN Pro Bold" panose="020B0804020101020102" pitchFamily="34" charset="0"/>
            </a:endParaRPr>
          </a:p>
        </p:txBody>
      </p:sp>
      <p:sp>
        <p:nvSpPr>
          <p:cNvPr id="88" name="object 9">
            <a:extLst>
              <a:ext uri="{FF2B5EF4-FFF2-40B4-BE49-F238E27FC236}">
                <a16:creationId xmlns:a16="http://schemas.microsoft.com/office/drawing/2014/main" id="{A32AB70C-047B-4911-969E-D2FEB00CBF10}"/>
              </a:ext>
            </a:extLst>
          </p:cNvPr>
          <p:cNvSpPr txBox="1">
            <a:spLocks/>
          </p:cNvSpPr>
          <p:nvPr/>
        </p:nvSpPr>
        <p:spPr>
          <a:xfrm>
            <a:off x="674359" y="537464"/>
            <a:ext cx="1306842" cy="6944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40790" algn="l"/>
              </a:tabLst>
            </a:pPr>
            <a:r>
              <a:rPr lang="en-US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0</a:t>
            </a:r>
            <a:r>
              <a:rPr lang="en-US" altLang="ko-KR" spc="-150" dirty="0">
                <a:latin typeface="DIN Pro Medium" panose="020B0604020101020102" pitchFamily="34" charset="0"/>
                <a:cs typeface="DIN Pro Medium" panose="020B0604020101020102" pitchFamily="34" charset="0"/>
              </a:rPr>
              <a:t>5</a:t>
            </a:r>
            <a:r>
              <a:rPr lang="en-US" spc="-150" dirty="0">
                <a:latin typeface="Tahoma"/>
                <a:cs typeface="Tahoma"/>
              </a:rPr>
              <a:t>	</a:t>
            </a:r>
            <a:endParaRPr lang="en-US" sz="2000" b="1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94" name="object 26">
            <a:extLst>
              <a:ext uri="{FF2B5EF4-FFF2-40B4-BE49-F238E27FC236}">
                <a16:creationId xmlns:a16="http://schemas.microsoft.com/office/drawing/2014/main" id="{4261EF8A-E613-4632-8C6D-55065A4FA986}"/>
              </a:ext>
            </a:extLst>
          </p:cNvPr>
          <p:cNvSpPr/>
          <p:nvPr/>
        </p:nvSpPr>
        <p:spPr>
          <a:xfrm>
            <a:off x="719999" y="1363023"/>
            <a:ext cx="11472545" cy="0"/>
          </a:xfrm>
          <a:custGeom>
            <a:avLst/>
            <a:gdLst/>
            <a:ahLst/>
            <a:cxnLst/>
            <a:rect l="l" t="t" r="r" b="b"/>
            <a:pathLst>
              <a:path w="11472545">
                <a:moveTo>
                  <a:pt x="0" y="0"/>
                </a:moveTo>
                <a:lnTo>
                  <a:pt x="11472125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19">
            <a:extLst>
              <a:ext uri="{FF2B5EF4-FFF2-40B4-BE49-F238E27FC236}">
                <a16:creationId xmlns:a16="http://schemas.microsoft.com/office/drawing/2014/main" id="{AD403624-A7F9-4618-AEDB-98BF04B158A5}"/>
              </a:ext>
            </a:extLst>
          </p:cNvPr>
          <p:cNvSpPr/>
          <p:nvPr/>
        </p:nvSpPr>
        <p:spPr>
          <a:xfrm>
            <a:off x="1569712" y="698501"/>
            <a:ext cx="0" cy="419734"/>
          </a:xfrm>
          <a:custGeom>
            <a:avLst/>
            <a:gdLst/>
            <a:ahLst/>
            <a:cxnLst/>
            <a:rect l="l" t="t" r="r" b="b"/>
            <a:pathLst>
              <a:path h="419734">
                <a:moveTo>
                  <a:pt x="0" y="0"/>
                </a:moveTo>
                <a:lnTo>
                  <a:pt x="0" y="419404"/>
                </a:lnTo>
              </a:path>
            </a:pathLst>
          </a:custGeom>
          <a:ln w="50800">
            <a:solidFill>
              <a:srgbClr val="E61F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909E82E-37F3-45CC-B7C8-1BC0BD70ECC6}"/>
              </a:ext>
            </a:extLst>
          </p:cNvPr>
          <p:cNvSpPr txBox="1"/>
          <p:nvPr/>
        </p:nvSpPr>
        <p:spPr>
          <a:xfrm>
            <a:off x="1812136" y="600943"/>
            <a:ext cx="8093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1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500" i="0" u="none" strike="noStrike" kern="1200" cap="none" spc="50" normalizeH="0" noProof="0" dirty="0">
                <a:ln>
                  <a:noFill/>
                </a:ln>
                <a:solidFill>
                  <a:srgbClr val="E71F18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빅데이터 시각화 배치 분석 시스템</a:t>
            </a:r>
            <a:r>
              <a:rPr kumimoji="0" lang="ko-KR" altLang="en-US" sz="3500" b="1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</a:t>
            </a:r>
            <a:r>
              <a:rPr kumimoji="0" lang="ko-KR" altLang="en-US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kumimoji="0" lang="ko-KR" altLang="en-US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제조</a:t>
            </a:r>
            <a:r>
              <a:rPr kumimoji="0" lang="en-US" altLang="ko-KR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(E</a:t>
            </a:r>
            <a:r>
              <a:rPr kumimoji="0" lang="ko-KR" altLang="en-US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사</a:t>
            </a:r>
            <a:r>
              <a:rPr kumimoji="0" lang="en-US" altLang="ko-KR" sz="20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  <a:r>
              <a:rPr kumimoji="0" lang="ko-KR" altLang="en-US" sz="3500" b="1" i="0" u="none" strike="noStrike" kern="1200" cap="none" spc="50" normalizeH="0" noProof="0" dirty="0">
                <a:ln>
                  <a:noFill/>
                </a:ln>
                <a:effectLst/>
                <a:uLnTx/>
                <a:uFillTx/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  </a:t>
            </a:r>
            <a:endParaRPr kumimoji="0" lang="en-US" altLang="ko-KR" sz="3500" b="1" i="0" u="none" strike="noStrike" kern="1200" cap="none" spc="50" normalizeH="0" noProof="0" dirty="0">
              <a:ln>
                <a:noFill/>
              </a:ln>
              <a:effectLst/>
              <a:uLnTx/>
              <a:uFillTx/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101" name="object 6">
            <a:extLst>
              <a:ext uri="{FF2B5EF4-FFF2-40B4-BE49-F238E27FC236}">
                <a16:creationId xmlns:a16="http://schemas.microsoft.com/office/drawing/2014/main" id="{A547D122-4BDF-4739-8FC3-ED1AFC9A195B}"/>
              </a:ext>
            </a:extLst>
          </p:cNvPr>
          <p:cNvSpPr txBox="1"/>
          <p:nvPr/>
        </p:nvSpPr>
        <p:spPr>
          <a:xfrm>
            <a:off x="705314" y="6348183"/>
            <a:ext cx="6762286" cy="130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ESS,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충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·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방전 빅데이터 분석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DIN Pro Regular" panose="020B0504020101020102" pitchFamily="34" charset="0"/>
                <a:ea typeface="Pretendard Light" panose="02000403000000020004" pitchFamily="2" charset="-127"/>
                <a:cs typeface="DIN Pro Regular" panose="020B0504020101020102" pitchFamily="34" charset="0"/>
              </a:rPr>
              <a:t>품질관리 빅데이터 시스템</a:t>
            </a:r>
            <a:r>
              <a:rPr lang="en-US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빅데이터 시각화 실시간 분석 시스템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   </a:t>
            </a:r>
            <a:r>
              <a:rPr lang="ko-KR" altLang="en-US" sz="750" spc="-20" dirty="0">
                <a:solidFill>
                  <a:schemeClr val="bg1">
                    <a:lumMod val="75000"/>
                  </a:schemeClr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반도체 웨이퍼 불량 패턴 분류</a:t>
            </a:r>
            <a:r>
              <a:rPr lang="en-US" sz="750" spc="-20" dirty="0">
                <a:solidFill>
                  <a:schemeClr val="bg1">
                    <a:lumMod val="75000"/>
                  </a:schemeClr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</a:t>
            </a:r>
            <a:r>
              <a:rPr lang="en-US" altLang="ko-KR" sz="750" spc="-20" dirty="0">
                <a:solidFill>
                  <a:srgbClr val="231F20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  </a:t>
            </a:r>
            <a:r>
              <a:rPr lang="en-US" altLang="ko-KR" sz="750" spc="-20" dirty="0">
                <a:solidFill>
                  <a:schemeClr val="bg1">
                    <a:lumMod val="75000"/>
                  </a:schemeClr>
                </a:solidFill>
                <a:latin typeface="DIN Pro Bold" panose="020B0804020101020102" pitchFamily="34" charset="0"/>
                <a:cs typeface="DIN Pro Bold" panose="020B0804020101020102" pitchFamily="34" charset="0"/>
              </a:rPr>
              <a:t>|</a:t>
            </a:r>
            <a:r>
              <a:rPr lang="en-US" altLang="ko-KR" sz="750" spc="-20" dirty="0">
                <a:solidFill>
                  <a:srgbClr val="231F20"/>
                </a:solidFill>
                <a:latin typeface="DIN Pro Light" panose="020B0504020101010102" pitchFamily="34" charset="0"/>
                <a:cs typeface="DIN Pro Light" panose="020B0504020101010102" pitchFamily="34" charset="0"/>
              </a:rPr>
              <a:t>   </a:t>
            </a:r>
            <a:r>
              <a:rPr lang="ko-KR" altLang="en-US" sz="750" spc="-2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빅데이터 시각화 배치 분석 시스템</a:t>
            </a:r>
            <a:endParaRPr lang="en-US" sz="750" spc="-2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2" name="object 10">
            <a:extLst>
              <a:ext uri="{FF2B5EF4-FFF2-40B4-BE49-F238E27FC236}">
                <a16:creationId xmlns:a16="http://schemas.microsoft.com/office/drawing/2014/main" id="{DFC62210-D194-4D04-9B96-3C5179F0947E}"/>
              </a:ext>
            </a:extLst>
          </p:cNvPr>
          <p:cNvSpPr/>
          <p:nvPr/>
        </p:nvSpPr>
        <p:spPr>
          <a:xfrm>
            <a:off x="12012117" y="0"/>
            <a:ext cx="180340" cy="1080135"/>
          </a:xfrm>
          <a:custGeom>
            <a:avLst/>
            <a:gdLst/>
            <a:ahLst/>
            <a:cxnLst/>
            <a:rect l="l" t="t" r="r" b="b"/>
            <a:pathLst>
              <a:path w="180340" h="1080135">
                <a:moveTo>
                  <a:pt x="0" y="1079995"/>
                </a:moveTo>
                <a:lnTo>
                  <a:pt x="179997" y="1079995"/>
                </a:lnTo>
                <a:lnTo>
                  <a:pt x="179997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EE2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9">
            <a:extLst>
              <a:ext uri="{FF2B5EF4-FFF2-40B4-BE49-F238E27FC236}">
                <a16:creationId xmlns:a16="http://schemas.microsoft.com/office/drawing/2014/main" id="{829AC797-A426-4274-8C3D-1573DCB37B0D}"/>
              </a:ext>
            </a:extLst>
          </p:cNvPr>
          <p:cNvSpPr txBox="1"/>
          <p:nvPr/>
        </p:nvSpPr>
        <p:spPr>
          <a:xfrm>
            <a:off x="702034" y="1674369"/>
            <a:ext cx="3860747" cy="11665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816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01. 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정기 설비 작업 </a:t>
            </a: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-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설비 이상 감지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주기적인 설비 작업 이후 설비에서 발생하는 실시간 또는 다발성 	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Signal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문제여부 판단 및 설비 이상 감지 추적</a:t>
            </a: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이상여부 판단기준이 될 시각화 근거 자료로 사용 가능</a:t>
            </a:r>
          </a:p>
        </p:txBody>
      </p:sp>
      <p:sp>
        <p:nvSpPr>
          <p:cNvPr id="105" name="object 19">
            <a:extLst>
              <a:ext uri="{FF2B5EF4-FFF2-40B4-BE49-F238E27FC236}">
                <a16:creationId xmlns:a16="http://schemas.microsoft.com/office/drawing/2014/main" id="{B971A990-2255-452C-ACFC-F90CCFEDEC1D}"/>
              </a:ext>
            </a:extLst>
          </p:cNvPr>
          <p:cNvSpPr txBox="1"/>
          <p:nvPr/>
        </p:nvSpPr>
        <p:spPr>
          <a:xfrm>
            <a:off x="702034" y="3900322"/>
            <a:ext cx="3860747" cy="139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  <a:tabLst>
                <a:tab pos="3816000" algn="l"/>
              </a:tabLst>
            </a:pP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02. 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배치 분석 </a:t>
            </a:r>
            <a:r>
              <a:rPr lang="en-US" altLang="ko-KR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/ </a:t>
            </a:r>
            <a:r>
              <a:rPr lang="ko-KR" altLang="en-US" sz="1200" b="1" spc="-35" dirty="0">
                <a:solidFill>
                  <a:srgbClr val="E71F18"/>
                </a:solidFill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시각화</a:t>
            </a:r>
            <a:r>
              <a:rPr lang="ko-KR" altLang="en-US" sz="1200" b="1" spc="-110" dirty="0">
                <a:solidFill>
                  <a:srgbClr val="E71F18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  </a:t>
            </a:r>
            <a:r>
              <a:rPr lang="en-US" altLang="ko-KR" sz="1200" b="1" u="sng" spc="-50" dirty="0">
                <a:solidFill>
                  <a:srgbClr val="E61F18"/>
                </a:solidFill>
                <a:uFill>
                  <a:solidFill>
                    <a:srgbClr val="231F20"/>
                  </a:solidFill>
                </a:uFill>
                <a:latin typeface="Times New Roman"/>
                <a:ea typeface="Pretendard ExtraBold" panose="02000903000000020004" pitchFamily="2" charset="-127"/>
                <a:cs typeface="Times New Roman"/>
              </a:rPr>
              <a:t>	</a:t>
            </a:r>
            <a:endParaRPr lang="ko-KR" altLang="en-US" sz="1200" dirty="0">
              <a:solidFill>
                <a:srgbClr val="E71F18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Solution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설비 이벤트 또는 정기 스케줄 일정에 대한 시각화 분석 결과를 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미리 생성하여 정의된 주기적인 상황에 대한 문제여부 판단</a:t>
            </a:r>
            <a:endParaRPr lang="en-US" altLang="ko-KR" sz="105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endParaRPr lang="en-US" altLang="ko-KR" sz="1050" dirty="0">
              <a:effectLst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>
              <a:lnSpc>
                <a:spcPts val="1800"/>
              </a:lnSpc>
              <a:buClr>
                <a:srgbClr val="0047BA"/>
              </a:buClr>
              <a:tabLst>
                <a:tab pos="576000" algn="l"/>
                <a:tab pos="648000" algn="l"/>
              </a:tabLst>
            </a:pPr>
            <a:r>
              <a:rPr lang="en-US" altLang="ko-KR" sz="1050" spc="-30" dirty="0">
                <a:solidFill>
                  <a:srgbClr val="00B050"/>
                </a:solidFill>
                <a:effectLst/>
                <a:latin typeface="DIN Pro Bold" panose="020B0804020101020102" pitchFamily="34" charset="0"/>
                <a:ea typeface="Pretendard SemiBold" panose="02000703000000020004" pitchFamily="2" charset="-127"/>
                <a:cs typeface="DIN Pro Bold" panose="020B0804020101020102" pitchFamily="34" charset="0"/>
              </a:rPr>
              <a:t>Benefit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사전에 생성된 시각화 분석 차트를 통해 상황 별 문제여부 판단 </a:t>
            </a:r>
            <a:r>
              <a:rPr lang="en-US" altLang="ko-KR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	</a:t>
            </a:r>
            <a:r>
              <a:rPr lang="ko-KR" altLang="en-US" sz="105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가능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AC33BBCB-5A2E-44B2-B5FC-133CD1EFEA50}"/>
              </a:ext>
            </a:extLst>
          </p:cNvPr>
          <p:cNvSpPr/>
          <p:nvPr/>
        </p:nvSpPr>
        <p:spPr>
          <a:xfrm>
            <a:off x="8119589" y="1645912"/>
            <a:ext cx="3380175" cy="4373885"/>
          </a:xfrm>
          <a:prstGeom prst="roundRect">
            <a:avLst>
              <a:gd name="adj" fmla="val 29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6E5BCB-7344-4081-A67B-94848352AA1F}"/>
              </a:ext>
            </a:extLst>
          </p:cNvPr>
          <p:cNvSpPr txBox="1"/>
          <p:nvPr/>
        </p:nvSpPr>
        <p:spPr>
          <a:xfrm>
            <a:off x="5461760" y="1835138"/>
            <a:ext cx="12983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정기 </a:t>
            </a:r>
            <a:r>
              <a:rPr lang="en-US" altLang="ko-KR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PM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99D442A-D31C-455B-AC23-3DE78C46770F}"/>
              </a:ext>
            </a:extLst>
          </p:cNvPr>
          <p:cNvSpPr txBox="1"/>
          <p:nvPr/>
        </p:nvSpPr>
        <p:spPr>
          <a:xfrm>
            <a:off x="5461761" y="4282901"/>
            <a:ext cx="2021719" cy="436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주기적 설비 작업 이후 진행되는 과정의 문제여부 판단 필요</a:t>
            </a:r>
          </a:p>
        </p:txBody>
      </p:sp>
      <p:pic>
        <p:nvPicPr>
          <p:cNvPr id="50" name="그래픽 49">
            <a:extLst>
              <a:ext uri="{FF2B5EF4-FFF2-40B4-BE49-F238E27FC236}">
                <a16:creationId xmlns:a16="http://schemas.microsoft.com/office/drawing/2014/main" id="{61DBE514-3C67-4DF5-BFD6-D10633790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8987" y="1877416"/>
            <a:ext cx="155076" cy="1440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1087DF5-8E59-4BED-81F7-169D5EEE9DFA}"/>
              </a:ext>
            </a:extLst>
          </p:cNvPr>
          <p:cNvSpPr txBox="1"/>
          <p:nvPr/>
        </p:nvSpPr>
        <p:spPr>
          <a:xfrm>
            <a:off x="5461760" y="3996884"/>
            <a:ext cx="12983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주기 별 정기 설비 작업</a:t>
            </a:r>
          </a:p>
        </p:txBody>
      </p:sp>
      <p:pic>
        <p:nvPicPr>
          <p:cNvPr id="52" name="그래픽 51">
            <a:extLst>
              <a:ext uri="{FF2B5EF4-FFF2-40B4-BE49-F238E27FC236}">
                <a16:creationId xmlns:a16="http://schemas.microsoft.com/office/drawing/2014/main" id="{CE0B1C44-8B2E-4ADA-BBE8-AF85E1B1D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8987" y="4022897"/>
            <a:ext cx="151200" cy="1404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4BAA8C67-A193-486C-834F-57787561C390}"/>
              </a:ext>
            </a:extLst>
          </p:cNvPr>
          <p:cNvSpPr txBox="1"/>
          <p:nvPr/>
        </p:nvSpPr>
        <p:spPr>
          <a:xfrm>
            <a:off x="5461761" y="5370594"/>
            <a:ext cx="2147169" cy="436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설비에서 발생하는 실시간 또는 다발성 </a:t>
            </a:r>
            <a:r>
              <a:rPr lang="en-US" altLang="ko-KR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Signal</a:t>
            </a:r>
            <a:r>
              <a:rPr lang="ko-KR" altLang="en-US" sz="95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의 문제여부 판단 필요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79564C-96CE-4ABA-885D-23A436621001}"/>
              </a:ext>
            </a:extLst>
          </p:cNvPr>
          <p:cNvSpPr txBox="1"/>
          <p:nvPr/>
        </p:nvSpPr>
        <p:spPr>
          <a:xfrm>
            <a:off x="5461760" y="5058043"/>
            <a:ext cx="13788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설비 이상 감지</a:t>
            </a:r>
          </a:p>
        </p:txBody>
      </p:sp>
      <p:pic>
        <p:nvPicPr>
          <p:cNvPr id="57" name="그래픽 56">
            <a:extLst>
              <a:ext uri="{FF2B5EF4-FFF2-40B4-BE49-F238E27FC236}">
                <a16:creationId xmlns:a16="http://schemas.microsoft.com/office/drawing/2014/main" id="{8A460333-591C-4A9F-ABC3-8E0E72D26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8987" y="5110953"/>
            <a:ext cx="151200" cy="140400"/>
          </a:xfrm>
          <a:prstGeom prst="rect">
            <a:avLst/>
          </a:prstGeom>
        </p:spPr>
      </p:pic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383ABD3-9DC3-4C22-96EE-77A11C74C904}"/>
              </a:ext>
            </a:extLst>
          </p:cNvPr>
          <p:cNvCxnSpPr>
            <a:cxnSpLocks/>
          </p:cNvCxnSpPr>
          <p:nvPr/>
        </p:nvCxnSpPr>
        <p:spPr>
          <a:xfrm>
            <a:off x="8346190" y="1912082"/>
            <a:ext cx="29314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B2EC01A-363B-4057-9687-98A948289A04}"/>
              </a:ext>
            </a:extLst>
          </p:cNvPr>
          <p:cNvSpPr txBox="1"/>
          <p:nvPr/>
        </p:nvSpPr>
        <p:spPr>
          <a:xfrm>
            <a:off x="8955790" y="1835138"/>
            <a:ext cx="1712210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배치 분석</a:t>
            </a:r>
            <a:r>
              <a:rPr lang="en-US" altLang="ko-KR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(Scatter Analytics)</a:t>
            </a: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7611C445-2DBA-4528-9CC9-06BE1F834DA8}"/>
              </a:ext>
            </a:extLst>
          </p:cNvPr>
          <p:cNvGrpSpPr/>
          <p:nvPr/>
        </p:nvGrpSpPr>
        <p:grpSpPr>
          <a:xfrm>
            <a:off x="8349886" y="2329761"/>
            <a:ext cx="1781542" cy="927572"/>
            <a:chOff x="9016758" y="2386356"/>
            <a:chExt cx="2184642" cy="113744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1DD48FF4-C223-48FF-93FD-3DDEDF21F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" r="706"/>
            <a:stretch/>
          </p:blipFill>
          <p:spPr>
            <a:xfrm>
              <a:off x="9016758" y="2470164"/>
              <a:ext cx="2184642" cy="1053640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77B85BCF-C302-4A84-AD4E-E76884071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15B975FE-D0F3-4177-A948-2E5AA9F8176D}"/>
              </a:ext>
            </a:extLst>
          </p:cNvPr>
          <p:cNvGrpSpPr/>
          <p:nvPr/>
        </p:nvGrpSpPr>
        <p:grpSpPr>
          <a:xfrm>
            <a:off x="9496058" y="2643690"/>
            <a:ext cx="1781542" cy="927572"/>
            <a:chOff x="9016758" y="2386356"/>
            <a:chExt cx="2184642" cy="1137448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A213868F-0003-4C01-9F62-6C28346FB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2" b="1082"/>
            <a:stretch/>
          </p:blipFill>
          <p:spPr>
            <a:xfrm>
              <a:off x="9016758" y="2470164"/>
              <a:ext cx="2184642" cy="1053640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DADB1FE8-B185-493A-B026-79548F0A1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AC33BC2-C5C1-461C-9896-E052DC0CE2FB}"/>
              </a:ext>
            </a:extLst>
          </p:cNvPr>
          <p:cNvGrpSpPr/>
          <p:nvPr/>
        </p:nvGrpSpPr>
        <p:grpSpPr>
          <a:xfrm>
            <a:off x="8358377" y="2134647"/>
            <a:ext cx="1137681" cy="138499"/>
            <a:chOff x="8358377" y="2134647"/>
            <a:chExt cx="1137681" cy="138499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F7D67DF-64A3-417B-BC6B-F3EFACA5FE67}"/>
                </a:ext>
              </a:extLst>
            </p:cNvPr>
            <p:cNvGrpSpPr/>
            <p:nvPr/>
          </p:nvGrpSpPr>
          <p:grpSpPr>
            <a:xfrm>
              <a:off x="8473344" y="2134647"/>
              <a:ext cx="1022714" cy="138499"/>
              <a:chOff x="8389503" y="2134647"/>
              <a:chExt cx="1022714" cy="138499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2E3B65B-7CE1-4E3B-8B50-DEFB09A5CA62}"/>
                  </a:ext>
                </a:extLst>
              </p:cNvPr>
              <p:cNvSpPr txBox="1"/>
              <p:nvPr/>
            </p:nvSpPr>
            <p:spPr>
              <a:xfrm>
                <a:off x="8389503" y="2134647"/>
                <a:ext cx="1022714" cy="1384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ko-KR" altLang="en-US" sz="900" dirty="0">
                    <a:effectLst/>
                    <a:latin typeface="Pretendard Medium" panose="02000603000000020004" pitchFamily="2" charset="-127"/>
                    <a:ea typeface="Pretendard Medium" panose="02000603000000020004" pitchFamily="2" charset="-127"/>
                    <a:cs typeface="Pretendard Medium" panose="02000603000000020004" pitchFamily="2" charset="-127"/>
                  </a:rPr>
                  <a:t>계획       수집       분석</a:t>
                </a:r>
              </a:p>
            </p:txBody>
          </p:sp>
          <p:pic>
            <p:nvPicPr>
              <p:cNvPr id="90" name="그래픽 89">
                <a:extLst>
                  <a:ext uri="{FF2B5EF4-FFF2-40B4-BE49-F238E27FC236}">
                    <a16:creationId xmlns:a16="http://schemas.microsoft.com/office/drawing/2014/main" id="{E55C97C5-649A-43A2-8F32-4A9ED287DE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630674" y="2169119"/>
                <a:ext cx="102239" cy="50400"/>
              </a:xfrm>
              <a:prstGeom prst="rect">
                <a:avLst/>
              </a:prstGeom>
            </p:spPr>
          </p:pic>
          <p:pic>
            <p:nvPicPr>
              <p:cNvPr id="91" name="그래픽 90">
                <a:extLst>
                  <a:ext uri="{FF2B5EF4-FFF2-40B4-BE49-F238E27FC236}">
                    <a16:creationId xmlns:a16="http://schemas.microsoft.com/office/drawing/2014/main" id="{A95A0686-9CFE-4A82-BEC5-3E45816982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029829" y="2169119"/>
                <a:ext cx="102239" cy="50400"/>
              </a:xfrm>
              <a:prstGeom prst="rect">
                <a:avLst/>
              </a:prstGeom>
            </p:spPr>
          </p:pic>
        </p:grp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AD1694B-C959-419C-A057-1DEAD1E5C509}"/>
                </a:ext>
              </a:extLst>
            </p:cNvPr>
            <p:cNvSpPr/>
            <p:nvPr/>
          </p:nvSpPr>
          <p:spPr>
            <a:xfrm>
              <a:off x="8358377" y="2179656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0612A3B0-F66F-451A-98C1-F8DE5DAD4B99}"/>
              </a:ext>
            </a:extLst>
          </p:cNvPr>
          <p:cNvGrpSpPr/>
          <p:nvPr/>
        </p:nvGrpSpPr>
        <p:grpSpPr>
          <a:xfrm>
            <a:off x="9496058" y="3665020"/>
            <a:ext cx="1552942" cy="138499"/>
            <a:chOff x="8358377" y="2134647"/>
            <a:chExt cx="1552942" cy="138499"/>
          </a:xfrm>
        </p:grpSpPr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6CC597FF-3ABB-4BBF-88F0-2E278871D9AC}"/>
                </a:ext>
              </a:extLst>
            </p:cNvPr>
            <p:cNvGrpSpPr/>
            <p:nvPr/>
          </p:nvGrpSpPr>
          <p:grpSpPr>
            <a:xfrm>
              <a:off x="8473343" y="2134647"/>
              <a:ext cx="1437976" cy="138499"/>
              <a:chOff x="8389502" y="2134647"/>
              <a:chExt cx="1437976" cy="138499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BCF79F1B-0CA8-46FA-B6C1-7DAE28AD35B9}"/>
                  </a:ext>
                </a:extLst>
              </p:cNvPr>
              <p:cNvSpPr txBox="1"/>
              <p:nvPr/>
            </p:nvSpPr>
            <p:spPr>
              <a:xfrm>
                <a:off x="8389502" y="2134647"/>
                <a:ext cx="1437976" cy="1384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ko-KR" altLang="en-US" sz="900" dirty="0"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시각화</a:t>
                </a:r>
                <a:r>
                  <a:rPr lang="en-US" altLang="ko-KR" sz="900" dirty="0">
                    <a:latin typeface="Pretendard Light" panose="02000403000000020004" pitchFamily="2" charset="-127"/>
                    <a:ea typeface="Pretendard Light" panose="02000403000000020004" pitchFamily="2" charset="-127"/>
                    <a:cs typeface="Pretendard Light" panose="02000403000000020004" pitchFamily="2" charset="-127"/>
                  </a:rPr>
                  <a:t>       Report(Dashboard)</a:t>
                </a:r>
              </a:p>
            </p:txBody>
          </p:sp>
          <p:pic>
            <p:nvPicPr>
              <p:cNvPr id="109" name="그래픽 108">
                <a:extLst>
                  <a:ext uri="{FF2B5EF4-FFF2-40B4-BE49-F238E27FC236}">
                    <a16:creationId xmlns:a16="http://schemas.microsoft.com/office/drawing/2014/main" id="{3DC3E365-43DE-4AD8-805E-C2FE1436E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725753" y="2169119"/>
                <a:ext cx="102239" cy="50400"/>
              </a:xfrm>
              <a:prstGeom prst="rect">
                <a:avLst/>
              </a:prstGeom>
            </p:spPr>
          </p:pic>
        </p:grp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5105F17F-287E-4922-B093-5D6F4F8E0822}"/>
                </a:ext>
              </a:extLst>
            </p:cNvPr>
            <p:cNvSpPr/>
            <p:nvPr/>
          </p:nvSpPr>
          <p:spPr>
            <a:xfrm>
              <a:off x="8358377" y="2179656"/>
              <a:ext cx="36000" cy="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812C70E6-DB82-4228-B692-B0A9A729E309}"/>
              </a:ext>
            </a:extLst>
          </p:cNvPr>
          <p:cNvCxnSpPr>
            <a:cxnSpLocks/>
          </p:cNvCxnSpPr>
          <p:nvPr/>
        </p:nvCxnSpPr>
        <p:spPr>
          <a:xfrm>
            <a:off x="8346190" y="4032780"/>
            <a:ext cx="29314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64D25FD3-8E41-4B59-A540-E776C60C5684}"/>
              </a:ext>
            </a:extLst>
          </p:cNvPr>
          <p:cNvSpPr txBox="1"/>
          <p:nvPr/>
        </p:nvSpPr>
        <p:spPr>
          <a:xfrm>
            <a:off x="9386796" y="3955836"/>
            <a:ext cx="850198" cy="153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1000" dirty="0" err="1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OutPut</a:t>
            </a:r>
            <a:r>
              <a:rPr lang="en-US" altLang="ko-KR" sz="1000" dirty="0">
                <a:solidFill>
                  <a:srgbClr val="F7AB00"/>
                </a:solidFill>
                <a:effectLst/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Data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53536BC-B3A8-44DA-B91C-A107E4EC7808}"/>
              </a:ext>
            </a:extLst>
          </p:cNvPr>
          <p:cNvSpPr txBox="1"/>
          <p:nvPr/>
        </p:nvSpPr>
        <p:spPr>
          <a:xfrm>
            <a:off x="8346190" y="5726619"/>
            <a:ext cx="142447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주기 별 정기적인 설비 작업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2B8EB68-1D88-4E75-95F9-C4AA4DCCEC4B}"/>
              </a:ext>
            </a:extLst>
          </p:cNvPr>
          <p:cNvSpPr txBox="1"/>
          <p:nvPr/>
        </p:nvSpPr>
        <p:spPr>
          <a:xfrm>
            <a:off x="9847295" y="5726619"/>
            <a:ext cx="142447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900" dirty="0">
                <a:effectLst/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설비 이상 감지 발생</a:t>
            </a: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6712DDD5-DE02-47FD-BAEF-84DE814CFA58}"/>
              </a:ext>
            </a:extLst>
          </p:cNvPr>
          <p:cNvGrpSpPr/>
          <p:nvPr/>
        </p:nvGrpSpPr>
        <p:grpSpPr>
          <a:xfrm>
            <a:off x="8346190" y="4272657"/>
            <a:ext cx="1436134" cy="1367032"/>
            <a:chOff x="9016758" y="2386356"/>
            <a:chExt cx="2184642" cy="2079523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45" name="그림 144">
              <a:extLst>
                <a:ext uri="{FF2B5EF4-FFF2-40B4-BE49-F238E27FC236}">
                  <a16:creationId xmlns:a16="http://schemas.microsoft.com/office/drawing/2014/main" id="{F6641814-BE7D-40B3-B2FF-3F9E44F7A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1" b="824"/>
            <a:stretch/>
          </p:blipFill>
          <p:spPr>
            <a:xfrm>
              <a:off x="9016758" y="2470164"/>
              <a:ext cx="2184642" cy="1995715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146" name="그림 145">
              <a:extLst>
                <a:ext uri="{FF2B5EF4-FFF2-40B4-BE49-F238E27FC236}">
                  <a16:creationId xmlns:a16="http://schemas.microsoft.com/office/drawing/2014/main" id="{5FDE23E4-F5AB-494F-B37E-F1B2C6BB5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03941793-13EF-4134-AEB0-CFB4482E076B}"/>
              </a:ext>
            </a:extLst>
          </p:cNvPr>
          <p:cNvGrpSpPr/>
          <p:nvPr/>
        </p:nvGrpSpPr>
        <p:grpSpPr>
          <a:xfrm>
            <a:off x="9841466" y="4272657"/>
            <a:ext cx="1436134" cy="1367032"/>
            <a:chOff x="9016758" y="2386356"/>
            <a:chExt cx="2184642" cy="2079523"/>
          </a:xfrm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grpSpPr>
        <p:pic>
          <p:nvPicPr>
            <p:cNvPr id="157" name="그림 156">
              <a:extLst>
                <a:ext uri="{FF2B5EF4-FFF2-40B4-BE49-F238E27FC236}">
                  <a16:creationId xmlns:a16="http://schemas.microsoft.com/office/drawing/2014/main" id="{E7815E3C-6E5E-4AFA-840B-EAC595C24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8" b="539"/>
            <a:stretch/>
          </p:blipFill>
          <p:spPr>
            <a:xfrm>
              <a:off x="9016758" y="2470165"/>
              <a:ext cx="2184642" cy="1995714"/>
            </a:xfrm>
            <a:prstGeom prst="round2SameRect">
              <a:avLst>
                <a:gd name="adj1" fmla="val 0"/>
                <a:gd name="adj2" fmla="val 3528"/>
              </a:avLst>
            </a:prstGeom>
            <a:solidFill>
              <a:schemeClr val="bg1"/>
            </a:solidFill>
          </p:spPr>
        </p:pic>
        <p:pic>
          <p:nvPicPr>
            <p:cNvPr id="158" name="그림 157">
              <a:extLst>
                <a:ext uri="{FF2B5EF4-FFF2-40B4-BE49-F238E27FC236}">
                  <a16:creationId xmlns:a16="http://schemas.microsoft.com/office/drawing/2014/main" id="{FEBBADCF-5897-427D-9FA7-09D2B31E3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6758" y="2386356"/>
              <a:ext cx="2184642" cy="85220"/>
            </a:xfrm>
            <a:prstGeom prst="rect">
              <a:avLst/>
            </a:prstGeom>
          </p:spPr>
        </p:pic>
      </p:grpSp>
      <p:sp>
        <p:nvSpPr>
          <p:cNvPr id="60" name="object 24">
            <a:extLst>
              <a:ext uri="{FF2B5EF4-FFF2-40B4-BE49-F238E27FC236}">
                <a16:creationId xmlns:a16="http://schemas.microsoft.com/office/drawing/2014/main" id="{491B87B6-6274-4D73-B634-55B3CBFB4DCB}"/>
              </a:ext>
            </a:extLst>
          </p:cNvPr>
          <p:cNvSpPr txBox="1"/>
          <p:nvPr/>
        </p:nvSpPr>
        <p:spPr>
          <a:xfrm>
            <a:off x="10896600" y="725657"/>
            <a:ext cx="587803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lang="en-US" sz="750" dirty="0">
                <a:latin typeface="DIN Pro Medium" panose="020B0604020101020102" pitchFamily="34" charset="0"/>
                <a:cs typeface="DIN Pro Medium" panose="020B0604020101020102" pitchFamily="34" charset="0"/>
              </a:rPr>
              <a:t>USE-CASES</a:t>
            </a:r>
          </a:p>
        </p:txBody>
      </p:sp>
    </p:spTree>
    <p:extLst>
      <p:ext uri="{BB962C8B-B14F-4D97-AF65-F5344CB8AC3E}">
        <p14:creationId xmlns:p14="http://schemas.microsoft.com/office/powerpoint/2010/main" val="568192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17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0" y="6858000"/>
                </a:moveTo>
                <a:lnTo>
                  <a:pt x="12192114" y="6858000"/>
                </a:lnTo>
                <a:lnTo>
                  <a:pt x="121921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71F18"/>
          </a:solidFill>
        </p:spPr>
        <p:txBody>
          <a:bodyPr wrap="square" lIns="0" tIns="0" rIns="0" bIns="0" rtlCol="0"/>
          <a:lstStyle/>
          <a:p>
            <a:endParaRPr lang="ko-KR" altLang="en-US" dirty="0"/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7DB5F1F-C9AC-49DF-86FF-FC7441C58FA0}"/>
              </a:ext>
            </a:extLst>
          </p:cNvPr>
          <p:cNvSpPr txBox="1"/>
          <p:nvPr/>
        </p:nvSpPr>
        <p:spPr>
          <a:xfrm>
            <a:off x="2383609" y="3974838"/>
            <a:ext cx="7424783" cy="223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ts val="1800"/>
              </a:lnSpc>
              <a:spcBef>
                <a:spcPts val="100"/>
              </a:spcBef>
            </a:pPr>
            <a:r>
              <a:rPr lang="ko-KR" altLang="en-US" sz="1200" spc="-25" dirty="0" err="1">
                <a:solidFill>
                  <a:srgbClr val="FFFFFF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스캐터엑스는</a:t>
            </a:r>
            <a:r>
              <a:rPr lang="ko-KR" altLang="en-US" sz="1200" spc="-25" dirty="0">
                <a:solidFill>
                  <a:srgbClr val="FFFFFF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시간과 공간</a:t>
            </a:r>
            <a:r>
              <a:rPr lang="en-US" altLang="ko-KR" sz="1200" spc="-25" dirty="0">
                <a:solidFill>
                  <a:srgbClr val="FFFFFF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200" spc="-25" dirty="0">
                <a:solidFill>
                  <a:srgbClr val="FFFFFF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자원의 한계에서 벗어나  데이터 분석의 새로운 패러다임을 만들어 가고 있습니다</a:t>
            </a:r>
            <a:r>
              <a:rPr lang="en-US" altLang="ko-KR" sz="1200" spc="-25" dirty="0">
                <a:solidFill>
                  <a:srgbClr val="FFFFFF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  <a:endParaRPr lang="en-US" altLang="ko-KR" sz="1200" spc="-25" dirty="0">
              <a:solidFill>
                <a:srgbClr val="FFFFFF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2C5C84C4-378B-4793-AEE4-5668D5ADE3D8}"/>
              </a:ext>
            </a:extLst>
          </p:cNvPr>
          <p:cNvSpPr txBox="1"/>
          <p:nvPr/>
        </p:nvSpPr>
        <p:spPr>
          <a:xfrm>
            <a:off x="304801" y="6362737"/>
            <a:ext cx="914400" cy="2232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100"/>
              </a:spcBef>
            </a:pPr>
            <a:r>
              <a:rPr lang="ko-KR" altLang="en-US" sz="1200" spc="-25" dirty="0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제품문의</a:t>
            </a:r>
            <a:endParaRPr lang="en-US" altLang="ko-KR" sz="1200" spc="-25" dirty="0">
              <a:solidFill>
                <a:srgbClr val="FFFFFF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D3C6969E-8FAF-418E-AA3D-9A8C75F0AFCD}"/>
              </a:ext>
            </a:extLst>
          </p:cNvPr>
          <p:cNvSpPr txBox="1"/>
          <p:nvPr/>
        </p:nvSpPr>
        <p:spPr>
          <a:xfrm>
            <a:off x="10744199" y="6341629"/>
            <a:ext cx="1143000" cy="23211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/>
          <a:p>
            <a:pPr marL="12700" marR="5080" algn="r">
              <a:lnSpc>
                <a:spcPts val="1800"/>
              </a:lnSpc>
              <a:spcBef>
                <a:spcPts val="100"/>
              </a:spcBef>
            </a:pPr>
            <a:r>
              <a:rPr lang="en-US" altLang="ko-KR" sz="1050" b="1" spc="40" dirty="0">
                <a:solidFill>
                  <a:srgbClr val="FFFFFF"/>
                </a:solidFill>
                <a:latin typeface="Mont ExtraLight DEMO" panose="00000400000000000000" pitchFamily="50" charset="0"/>
                <a:ea typeface="Pretendard Medium" panose="02000603000000020004" pitchFamily="2" charset="-127"/>
                <a:cs typeface="Pretendard Medium" panose="02000603000000020004" pitchFamily="2" charset="-127"/>
              </a:rPr>
              <a:t>scatterx.co.kr </a:t>
            </a: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3FB3D966-59AE-4FA2-984C-1FCA58A70F83}"/>
              </a:ext>
            </a:extLst>
          </p:cNvPr>
          <p:cNvSpPr txBox="1"/>
          <p:nvPr/>
        </p:nvSpPr>
        <p:spPr>
          <a:xfrm>
            <a:off x="9525000" y="6341629"/>
            <a:ext cx="1143000" cy="23211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/>
          <a:p>
            <a:pPr marL="12700" marR="5080" algn="r">
              <a:lnSpc>
                <a:spcPts val="1800"/>
              </a:lnSpc>
              <a:spcBef>
                <a:spcPts val="100"/>
              </a:spcBef>
            </a:pPr>
            <a:r>
              <a:rPr lang="en-US" altLang="ko-KR" sz="1050" b="1" spc="40" dirty="0">
                <a:solidFill>
                  <a:srgbClr val="FFFFFF"/>
                </a:solidFill>
                <a:latin typeface="Mont ExtraLight DEMO" panose="00000400000000000000" pitchFamily="50" charset="0"/>
                <a:ea typeface="Pretendard Medium" panose="02000603000000020004" pitchFamily="2" charset="-127"/>
                <a:cs typeface="Pretendard Medium" panose="02000603000000020004" pitchFamily="2" charset="-127"/>
              </a:rPr>
              <a:t>070-4258-5655</a:t>
            </a: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667A6052-BAE1-47D4-BE70-FC11C9167BC7}"/>
              </a:ext>
            </a:extLst>
          </p:cNvPr>
          <p:cNvSpPr txBox="1"/>
          <p:nvPr/>
        </p:nvSpPr>
        <p:spPr>
          <a:xfrm>
            <a:off x="7339512" y="6341629"/>
            <a:ext cx="2071189" cy="23211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/>
          <a:p>
            <a:pPr marL="12700" marR="5080" algn="r">
              <a:lnSpc>
                <a:spcPts val="1800"/>
              </a:lnSpc>
              <a:spcBef>
                <a:spcPts val="100"/>
              </a:spcBef>
            </a:pPr>
            <a:r>
              <a:rPr lang="en-US" altLang="ko-KR" sz="1050" b="1" spc="40" dirty="0">
                <a:solidFill>
                  <a:srgbClr val="FFFFFF"/>
                </a:solidFill>
                <a:latin typeface="Mont ExtraLight DEMO" panose="00000400000000000000" pitchFamily="50" charset="0"/>
                <a:ea typeface="Pretendard Medium" panose="02000603000000020004" pitchFamily="2" charset="-127"/>
                <a:cs typeface="Pretendard Medium" panose="02000603000000020004" pitchFamily="2" charset="-127"/>
              </a:rPr>
              <a:t>account@scatterx.io 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D3A10B52-48F7-40A8-9246-A7F28AD8329F}"/>
              </a:ext>
            </a:extLst>
          </p:cNvPr>
          <p:cNvCxnSpPr>
            <a:cxnSpLocks/>
          </p:cNvCxnSpPr>
          <p:nvPr/>
        </p:nvCxnSpPr>
        <p:spPr>
          <a:xfrm>
            <a:off x="990600" y="6483528"/>
            <a:ext cx="66294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래픽 6">
            <a:extLst>
              <a:ext uri="{FF2B5EF4-FFF2-40B4-BE49-F238E27FC236}">
                <a16:creationId xmlns:a16="http://schemas.microsoft.com/office/drawing/2014/main" id="{1AFE0674-4C5C-4C5B-BE36-E79E59FBD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7880" y="2427377"/>
            <a:ext cx="6996241" cy="844885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D3101B87-7526-427C-87DF-E3AD853C02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9414" y="3476049"/>
            <a:ext cx="2433172" cy="24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66899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9610</TotalTime>
  <Words>4139</Words>
  <Application>Microsoft Office PowerPoint</Application>
  <PresentationFormat>와이드스크린</PresentationFormat>
  <Paragraphs>777</Paragraphs>
  <Slides>35</Slides>
  <Notes>25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35</vt:i4>
      </vt:variant>
    </vt:vector>
  </HeadingPairs>
  <TitlesOfParts>
    <vt:vector size="57" baseType="lpstr">
      <vt:lpstr>DIN Pro Medium</vt:lpstr>
      <vt:lpstr>맑은 고딕</vt:lpstr>
      <vt:lpstr>Pretendard Bold</vt:lpstr>
      <vt:lpstr>DIN Pro Light</vt:lpstr>
      <vt:lpstr>Calibri</vt:lpstr>
      <vt:lpstr>Pretendard Black</vt:lpstr>
      <vt:lpstr>Pretendard</vt:lpstr>
      <vt:lpstr>Arial</vt:lpstr>
      <vt:lpstr>Times New Roman</vt:lpstr>
      <vt:lpstr>Tahoma</vt:lpstr>
      <vt:lpstr>DIN Pro Bold</vt:lpstr>
      <vt:lpstr>Mont Heavy DEMO</vt:lpstr>
      <vt:lpstr>DIN Pro Regular</vt:lpstr>
      <vt:lpstr>Pretendard Light</vt:lpstr>
      <vt:lpstr>Montserrat</vt:lpstr>
      <vt:lpstr>DIN Pro Black</vt:lpstr>
      <vt:lpstr>Pretendard ExtraBold</vt:lpstr>
      <vt:lpstr>Pretendard SemiBold</vt:lpstr>
      <vt:lpstr>Pretendard Medium</vt:lpstr>
      <vt:lpstr>Mont ExtraLight DEMO</vt:lpstr>
      <vt:lpstr>디자인 사용자 지정</vt:lpstr>
      <vt:lpstr>Office 테마</vt:lpstr>
      <vt:lpstr>ONE-STOP SaaS PLATFORM</vt:lpstr>
      <vt:lpstr>01</vt:lpstr>
      <vt:lpstr>PowerPoint 프레젠테이션</vt:lpstr>
      <vt:lpstr>PowerPoint 프레젠테이션</vt:lpstr>
      <vt:lpstr>PowerPoint 프레젠테이션</vt:lpstr>
      <vt:lpstr>02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03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04</vt:lpstr>
      <vt:lpstr>PowerPoint 프레젠테이션</vt:lpstr>
      <vt:lpstr>PowerPoint 프레젠테이션</vt:lpstr>
      <vt:lpstr>PowerPoint 프레젠테이션</vt:lpstr>
      <vt:lpstr>05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ONE-STOP SAAS PLATFORM</dc:title>
  <dc:creator>User</dc:creator>
  <cp:lastModifiedBy>임 직원</cp:lastModifiedBy>
  <cp:revision>275</cp:revision>
  <dcterms:created xsi:type="dcterms:W3CDTF">2023-11-27T01:21:38Z</dcterms:created>
  <dcterms:modified xsi:type="dcterms:W3CDTF">2025-04-15T07:32:39Z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2023-11-23T00:00:00Z</vt:filetime>
  </property>
  <property fmtid="{D5CDD505-2E9C-101B-9397-08002B2CF9AE}" pid="3" name="Creator">
    <vt:lpwstr>Adobe InDesign 16.3 (Windows)</vt:lpwstr>
  </property>
  <property fmtid="{D5CDD505-2E9C-101B-9397-08002B2CF9AE}" pid="4" name="LastSaved">
    <vt:filetime>2023-11-27T00:00:00Z</vt:filetime>
  </property>
</Properties>
</file>